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7" r:id="rId2"/>
    <p:sldId id="304" r:id="rId3"/>
    <p:sldId id="292" r:id="rId4"/>
    <p:sldId id="317" r:id="rId5"/>
    <p:sldId id="296" r:id="rId6"/>
    <p:sldId id="305" r:id="rId7"/>
    <p:sldId id="297" r:id="rId8"/>
    <p:sldId id="293" r:id="rId9"/>
    <p:sldId id="294" r:id="rId10"/>
    <p:sldId id="290" r:id="rId11"/>
    <p:sldId id="291" r:id="rId12"/>
    <p:sldId id="306" r:id="rId13"/>
    <p:sldId id="320" r:id="rId14"/>
    <p:sldId id="282" r:id="rId15"/>
    <p:sldId id="311" r:id="rId16"/>
    <p:sldId id="310" r:id="rId17"/>
    <p:sldId id="312" r:id="rId18"/>
    <p:sldId id="307" r:id="rId19"/>
    <p:sldId id="314" r:id="rId20"/>
    <p:sldId id="315" r:id="rId21"/>
    <p:sldId id="316" r:id="rId22"/>
    <p:sldId id="308" r:id="rId23"/>
    <p:sldId id="313" r:id="rId24"/>
    <p:sldId id="318" r:id="rId25"/>
    <p:sldId id="319" r:id="rId26"/>
    <p:sldId id="300" r:id="rId27"/>
    <p:sldId id="295" r:id="rId28"/>
    <p:sldId id="301" r:id="rId29"/>
    <p:sldId id="281" r:id="rId30"/>
    <p:sldId id="298" r:id="rId31"/>
    <p:sldId id="299" r:id="rId32"/>
    <p:sldId id="264" r:id="rId33"/>
    <p:sldId id="260" r:id="rId34"/>
    <p:sldId id="289" r:id="rId35"/>
    <p:sldId id="288" r:id="rId36"/>
    <p:sldId id="321" r:id="rId37"/>
    <p:sldId id="324" r:id="rId38"/>
    <p:sldId id="325" r:id="rId39"/>
    <p:sldId id="329" r:id="rId40"/>
    <p:sldId id="326" r:id="rId41"/>
    <p:sldId id="327" r:id="rId42"/>
    <p:sldId id="328" r:id="rId43"/>
    <p:sldId id="330" r:id="rId44"/>
    <p:sldId id="331" r:id="rId45"/>
    <p:sldId id="332" r:id="rId46"/>
    <p:sldId id="333" r:id="rId47"/>
    <p:sldId id="341" r:id="rId48"/>
    <p:sldId id="337" r:id="rId49"/>
    <p:sldId id="334" r:id="rId50"/>
    <p:sldId id="322" r:id="rId51"/>
    <p:sldId id="335" r:id="rId52"/>
    <p:sldId id="336" r:id="rId53"/>
    <p:sldId id="338" r:id="rId54"/>
    <p:sldId id="342" r:id="rId55"/>
    <p:sldId id="344" r:id="rId56"/>
    <p:sldId id="343" r:id="rId57"/>
    <p:sldId id="339" r:id="rId58"/>
    <p:sldId id="340" r:id="rId5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DDC7C-2D87-4031-9DBD-6F8449FC6FB2}" type="datetimeFigureOut">
              <a:rPr lang="hu-HU" smtClean="0"/>
              <a:t>2019.11.28.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FECC5-150C-4466-9044-666896C0D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230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2019.11.28.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Lóránt 2017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FC5BD-36DC-4F00-BA99-7B98820D57BF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44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454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 smtClean="0"/>
              <a:t>16.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b="1" dirty="0" smtClean="0"/>
              <a:t>Magyar gazdaságpolitika a rendszerváltás után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rendszerváltás következményei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Súlyos gazdasági visszaesés</a:t>
            </a:r>
          </a:p>
          <a:p>
            <a:r>
              <a:rPr lang="hu-HU" dirty="0" smtClean="0"/>
              <a:t>Munkanélküliség</a:t>
            </a:r>
          </a:p>
          <a:p>
            <a:r>
              <a:rPr lang="hu-HU" dirty="0" smtClean="0"/>
              <a:t>Infláció</a:t>
            </a:r>
          </a:p>
          <a:p>
            <a:r>
              <a:rPr lang="hu-HU" dirty="0" smtClean="0"/>
              <a:t>Súlyos egyensúlytalanságok</a:t>
            </a:r>
          </a:p>
          <a:p>
            <a:r>
              <a:rPr lang="hu-HU" dirty="0" smtClean="0"/>
              <a:t>Transzformációs válság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559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Kornai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1. </a:t>
            </a:r>
            <a:r>
              <a:rPr lang="hu-HU" dirty="0"/>
              <a:t>A</a:t>
            </a:r>
            <a:r>
              <a:rPr lang="hu-HU" dirty="0" smtClean="0"/>
              <a:t>z átváltás </a:t>
            </a:r>
            <a:r>
              <a:rPr lang="hu-HU" dirty="0"/>
              <a:t>(shift) az </a:t>
            </a:r>
            <a:r>
              <a:rPr lang="hu-HU" dirty="0" smtClean="0"/>
              <a:t>eladók piacából </a:t>
            </a:r>
            <a:r>
              <a:rPr lang="hu-HU" dirty="0"/>
              <a:t>a </a:t>
            </a:r>
            <a:r>
              <a:rPr lang="hu-HU" dirty="0" smtClean="0"/>
              <a:t>vevők piacává;</a:t>
            </a:r>
            <a:endParaRPr lang="hu-HU" dirty="0"/>
          </a:p>
          <a:p>
            <a:r>
              <a:rPr lang="hu-HU" i="1" dirty="0"/>
              <a:t>2. </a:t>
            </a:r>
            <a:r>
              <a:rPr lang="hu-HU" dirty="0"/>
              <a:t>A</a:t>
            </a:r>
            <a:r>
              <a:rPr lang="hu-HU" dirty="0" smtClean="0"/>
              <a:t> gazdaság reálszerkezetének átalakulása</a:t>
            </a:r>
            <a:r>
              <a:rPr lang="hu-HU" dirty="0"/>
              <a:t>; </a:t>
            </a:r>
            <a:endParaRPr lang="hu-HU" dirty="0" smtClean="0"/>
          </a:p>
          <a:p>
            <a:r>
              <a:rPr lang="hu-HU" i="1" dirty="0" smtClean="0"/>
              <a:t>3</a:t>
            </a:r>
            <a:r>
              <a:rPr lang="hu-HU" i="1" dirty="0"/>
              <a:t>. </a:t>
            </a:r>
            <a:r>
              <a:rPr lang="hu-HU" dirty="0"/>
              <a:t>a </a:t>
            </a:r>
            <a:r>
              <a:rPr lang="hu-HU" dirty="0" smtClean="0"/>
              <a:t>koordinációs </a:t>
            </a:r>
            <a:r>
              <a:rPr lang="hu-HU" dirty="0"/>
              <a:t>mechanizmusok zavarai; </a:t>
            </a:r>
            <a:endParaRPr lang="hu-HU" dirty="0" smtClean="0"/>
          </a:p>
          <a:p>
            <a:r>
              <a:rPr lang="hu-HU" i="1" dirty="0" smtClean="0"/>
              <a:t>4</a:t>
            </a:r>
            <a:r>
              <a:rPr lang="hu-HU" i="1" dirty="0"/>
              <a:t>. </a:t>
            </a:r>
            <a:r>
              <a:rPr lang="hu-HU" dirty="0"/>
              <a:t>a </a:t>
            </a:r>
            <a:r>
              <a:rPr lang="hu-HU" dirty="0" smtClean="0"/>
              <a:t>pénzügyi </a:t>
            </a:r>
            <a:r>
              <a:rPr lang="hu-HU" dirty="0"/>
              <a:t>fegyelem </a:t>
            </a:r>
            <a:r>
              <a:rPr lang="hu-HU" dirty="0" smtClean="0"/>
              <a:t>megerősítésének </a:t>
            </a:r>
            <a:r>
              <a:rPr lang="hu-HU" dirty="0" err="1" smtClean="0"/>
              <a:t>makrokövetkezményei</a:t>
            </a:r>
            <a:endParaRPr lang="hu-HU" dirty="0"/>
          </a:p>
          <a:p>
            <a:r>
              <a:rPr lang="hu-HU" i="1" dirty="0" smtClean="0"/>
              <a:t>5</a:t>
            </a:r>
            <a:r>
              <a:rPr lang="hu-HU" i="1" dirty="0"/>
              <a:t>.  </a:t>
            </a:r>
            <a:r>
              <a:rPr lang="hu-HU" dirty="0"/>
              <a:t>a bankrendszer  </a:t>
            </a:r>
            <a:r>
              <a:rPr lang="hu-HU" dirty="0" smtClean="0"/>
              <a:t>fejletlensége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329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i="1" dirty="0"/>
              <a:t>A </a:t>
            </a:r>
            <a:r>
              <a:rPr lang="hu-HU" sz="3200" b="1" i="1" dirty="0" err="1" smtClean="0"/>
              <a:t>posztszocialista</a:t>
            </a:r>
            <a:r>
              <a:rPr lang="hu-HU" sz="3200" b="1" i="1" dirty="0" smtClean="0"/>
              <a:t> gazdaságok visszaesését kiváltó, </a:t>
            </a:r>
            <a:r>
              <a:rPr lang="hu-HU" sz="3200" b="1" i="1" dirty="0"/>
              <a:t>illetve azt </a:t>
            </a:r>
            <a:r>
              <a:rPr lang="hu-HU" sz="3200" b="1" i="1" dirty="0" smtClean="0"/>
              <a:t>erősítő hatások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KGST-szintű önellátás megszűnése</a:t>
            </a:r>
          </a:p>
          <a:p>
            <a:r>
              <a:rPr lang="hu-HU" sz="2800" dirty="0" smtClean="0"/>
              <a:t>A hatékonysági szóródás összeszűkülése: liberalizálás, állami támasz megszűnése, csődök</a:t>
            </a:r>
          </a:p>
          <a:p>
            <a:r>
              <a:rPr lang="hu-HU" sz="2800" dirty="0" smtClean="0"/>
              <a:t>Koordinációs vákuum: se bürokratikus, se a piaci nem működik</a:t>
            </a:r>
          </a:p>
          <a:p>
            <a:r>
              <a:rPr lang="hu-HU" sz="2800" dirty="0" smtClean="0"/>
              <a:t>A kereslet eltolódása az import felé</a:t>
            </a:r>
          </a:p>
          <a:p>
            <a:r>
              <a:rPr lang="hu-HU" sz="2800" dirty="0" smtClean="0"/>
              <a:t>A vevők óvatosabb költekezése</a:t>
            </a:r>
          </a:p>
          <a:p>
            <a:r>
              <a:rPr lang="hu-HU" sz="2800" dirty="0" smtClean="0"/>
              <a:t>A nem versenyző szektorok hatása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60372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/>
              <a:t>A </a:t>
            </a:r>
            <a:r>
              <a:rPr lang="hu-HU" sz="3200" b="1" dirty="0" smtClean="0"/>
              <a:t>visszaesését </a:t>
            </a:r>
            <a:r>
              <a:rPr lang="hu-HU" sz="3200" b="1" dirty="0"/>
              <a:t>mérséklő hatások a transzformációs válság során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vállalkozói robbanás – az erőforrások átszívása</a:t>
            </a:r>
          </a:p>
          <a:p>
            <a:r>
              <a:rPr lang="hu-HU" dirty="0" smtClean="0"/>
              <a:t>Az ágazati arányok átalakulása – virágzó szigetek</a:t>
            </a:r>
          </a:p>
          <a:p>
            <a:r>
              <a:rPr lang="hu-HU" dirty="0" smtClean="0"/>
              <a:t>A külföldi tőke megjelenése – ellentétes hatások, itt bővülő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689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rendszerváltás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/>
          <a:lstStyle/>
          <a:p>
            <a:r>
              <a:rPr lang="hu-HU" dirty="0" smtClean="0"/>
              <a:t>Ki csinálta jobban?</a:t>
            </a:r>
          </a:p>
          <a:p>
            <a:r>
              <a:rPr lang="hu-HU" dirty="0" smtClean="0"/>
              <a:t>Az adósság szerepe</a:t>
            </a:r>
          </a:p>
          <a:p>
            <a:r>
              <a:rPr lang="hu-HU" dirty="0" smtClean="0"/>
              <a:t>A magyar gazdaságpolitika hibái: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Túl szigorú csődtörvény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 magas </a:t>
            </a:r>
            <a:r>
              <a:rPr lang="hu-HU" sz="2800" dirty="0"/>
              <a:t>külföldi eladósodás a külső források előnyben részesítéséhez </a:t>
            </a:r>
            <a:r>
              <a:rPr lang="hu-HU" sz="2800" dirty="0" smtClean="0"/>
              <a:t>vezetett </a:t>
            </a:r>
            <a:r>
              <a:rPr lang="hu-HU" sz="2800" dirty="0"/>
              <a:t>a </a:t>
            </a:r>
            <a:r>
              <a:rPr lang="hu-HU" sz="2800" b="1" dirty="0"/>
              <a:t>privatizáció </a:t>
            </a:r>
            <a:r>
              <a:rPr lang="hu-HU" sz="2800" dirty="0" smtClean="0"/>
              <a:t>során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/>
              <a:t>Elsietett gazdasági liberalizáció és </a:t>
            </a:r>
            <a:r>
              <a:rPr lang="hu-HU" sz="2800" dirty="0" smtClean="0"/>
              <a:t>dereguláció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És adósság elengedés?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 forint reálfelértékelődése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5724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60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2555776" y="566124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Forrás: Világbank és Eurostat adatbázis</a:t>
            </a:r>
          </a:p>
        </p:txBody>
      </p:sp>
    </p:spTree>
    <p:extLst>
      <p:ext uri="{BB962C8B-B14F-4D97-AF65-F5344CB8AC3E}">
        <p14:creationId xmlns:p14="http://schemas.microsoft.com/office/powerpoint/2010/main" val="3809488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Túl szigorú </a:t>
            </a:r>
            <a:r>
              <a:rPr lang="hu-HU" dirty="0" smtClean="0"/>
              <a:t>csődtörvény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agyarországon ötször </a:t>
            </a:r>
            <a:r>
              <a:rPr lang="hu-HU" dirty="0"/>
              <a:t>annyi vállalkozás szűnt meg 1992‒1996 között, mint a hazánkkal közel azonos méretű Csehországban és kétszer annyi, mint a M</a:t>
            </a:r>
            <a:r>
              <a:rPr lang="hu-HU" dirty="0" smtClean="0"/>
              <a:t>agyarországnál   </a:t>
            </a:r>
            <a:r>
              <a:rPr lang="hu-HU" dirty="0"/>
              <a:t>négyszer   nagyobb   L</a:t>
            </a:r>
            <a:r>
              <a:rPr lang="hu-HU" dirty="0" smtClean="0"/>
              <a:t>engyelországban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668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9"/>
          <p:cNvGrpSpPr>
            <a:grpSpLocks/>
          </p:cNvGrpSpPr>
          <p:nvPr/>
        </p:nvGrpSpPr>
        <p:grpSpPr bwMode="auto">
          <a:xfrm>
            <a:off x="185696" y="848674"/>
            <a:ext cx="8136903" cy="6192688"/>
            <a:chOff x="1212" y="604"/>
            <a:chExt cx="8221" cy="4876"/>
          </a:xfrm>
        </p:grpSpPr>
        <p:sp>
          <p:nvSpPr>
            <p:cNvPr id="3" name="Rectangle 362"/>
            <p:cNvSpPr>
              <a:spLocks noChangeArrowheads="1"/>
            </p:cNvSpPr>
            <p:nvPr/>
          </p:nvSpPr>
          <p:spPr bwMode="auto">
            <a:xfrm>
              <a:off x="1212" y="604"/>
              <a:ext cx="8221" cy="4876"/>
            </a:xfrm>
            <a:prstGeom prst="rect">
              <a:avLst/>
            </a:prstGeom>
            <a:solidFill>
              <a:srgbClr val="EBF6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4" name="Line 361"/>
            <p:cNvCxnSpPr>
              <a:cxnSpLocks noChangeShapeType="1"/>
            </p:cNvCxnSpPr>
            <p:nvPr/>
          </p:nvCxnSpPr>
          <p:spPr bwMode="auto">
            <a:xfrm>
              <a:off x="2383" y="3801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Line 360"/>
            <p:cNvCxnSpPr>
              <a:cxnSpLocks noChangeShapeType="1"/>
            </p:cNvCxnSpPr>
            <p:nvPr/>
          </p:nvCxnSpPr>
          <p:spPr bwMode="auto">
            <a:xfrm>
              <a:off x="2383" y="3421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Line 359"/>
            <p:cNvCxnSpPr>
              <a:cxnSpLocks noChangeShapeType="1"/>
            </p:cNvCxnSpPr>
            <p:nvPr/>
          </p:nvCxnSpPr>
          <p:spPr bwMode="auto">
            <a:xfrm>
              <a:off x="2383" y="3042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Line 358"/>
            <p:cNvCxnSpPr>
              <a:cxnSpLocks noChangeShapeType="1"/>
            </p:cNvCxnSpPr>
            <p:nvPr/>
          </p:nvCxnSpPr>
          <p:spPr bwMode="auto">
            <a:xfrm>
              <a:off x="2383" y="2663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357"/>
            <p:cNvCxnSpPr>
              <a:cxnSpLocks noChangeShapeType="1"/>
            </p:cNvCxnSpPr>
            <p:nvPr/>
          </p:nvCxnSpPr>
          <p:spPr bwMode="auto">
            <a:xfrm>
              <a:off x="2383" y="2283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Line 356"/>
            <p:cNvCxnSpPr>
              <a:cxnSpLocks noChangeShapeType="1"/>
            </p:cNvCxnSpPr>
            <p:nvPr/>
          </p:nvCxnSpPr>
          <p:spPr bwMode="auto">
            <a:xfrm>
              <a:off x="2383" y="1904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355"/>
            <p:cNvCxnSpPr>
              <a:cxnSpLocks noChangeShapeType="1"/>
            </p:cNvCxnSpPr>
            <p:nvPr/>
          </p:nvCxnSpPr>
          <p:spPr bwMode="auto">
            <a:xfrm>
              <a:off x="2383" y="1524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354"/>
            <p:cNvCxnSpPr>
              <a:cxnSpLocks noChangeShapeType="1"/>
            </p:cNvCxnSpPr>
            <p:nvPr/>
          </p:nvCxnSpPr>
          <p:spPr bwMode="auto">
            <a:xfrm>
              <a:off x="2383" y="1145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353"/>
            <p:cNvCxnSpPr>
              <a:cxnSpLocks noChangeShapeType="1"/>
            </p:cNvCxnSpPr>
            <p:nvPr/>
          </p:nvCxnSpPr>
          <p:spPr bwMode="auto">
            <a:xfrm>
              <a:off x="2383" y="766"/>
              <a:ext cx="6357" cy="0"/>
            </a:xfrm>
            <a:prstGeom prst="line">
              <a:avLst/>
            </a:prstGeom>
            <a:noFill/>
            <a:ln w="508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5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8" y="3526"/>
              <a:ext cx="846" cy="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351"/>
            <p:cNvSpPr>
              <a:spLocks noChangeArrowheads="1"/>
            </p:cNvSpPr>
            <p:nvPr/>
          </p:nvSpPr>
          <p:spPr bwMode="auto">
            <a:xfrm>
              <a:off x="7258" y="3526"/>
              <a:ext cx="846" cy="654"/>
            </a:xfrm>
            <a:prstGeom prst="rect">
              <a:avLst/>
            </a:prstGeom>
            <a:noFill/>
            <a:ln w="381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5" name="Picture 3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7" y="2531"/>
              <a:ext cx="851" cy="1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349"/>
            <p:cNvSpPr>
              <a:spLocks noChangeArrowheads="1"/>
            </p:cNvSpPr>
            <p:nvPr/>
          </p:nvSpPr>
          <p:spPr bwMode="auto">
            <a:xfrm>
              <a:off x="5137" y="2531"/>
              <a:ext cx="851" cy="1649"/>
            </a:xfrm>
            <a:prstGeom prst="rect">
              <a:avLst/>
            </a:prstGeom>
            <a:noFill/>
            <a:ln w="381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17" name="Picture 34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0" y="1014"/>
              <a:ext cx="846" cy="3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347"/>
            <p:cNvSpPr>
              <a:spLocks noChangeArrowheads="1"/>
            </p:cNvSpPr>
            <p:nvPr/>
          </p:nvSpPr>
          <p:spPr bwMode="auto">
            <a:xfrm>
              <a:off x="3020" y="1014"/>
              <a:ext cx="846" cy="3166"/>
            </a:xfrm>
            <a:prstGeom prst="rect">
              <a:avLst/>
            </a:prstGeom>
            <a:noFill/>
            <a:ln w="381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cxnSp>
          <p:nvCxnSpPr>
            <p:cNvPr id="19" name="Line 346"/>
            <p:cNvCxnSpPr>
              <a:cxnSpLocks noChangeShapeType="1"/>
            </p:cNvCxnSpPr>
            <p:nvPr/>
          </p:nvCxnSpPr>
          <p:spPr bwMode="auto">
            <a:xfrm>
              <a:off x="2386" y="418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345"/>
            <p:cNvCxnSpPr>
              <a:cxnSpLocks noChangeShapeType="1"/>
            </p:cNvCxnSpPr>
            <p:nvPr/>
          </p:nvCxnSpPr>
          <p:spPr bwMode="auto">
            <a:xfrm>
              <a:off x="8740" y="4182"/>
              <a:ext cx="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344"/>
            <p:cNvCxnSpPr>
              <a:cxnSpLocks noChangeShapeType="1"/>
            </p:cNvCxnSpPr>
            <p:nvPr/>
          </p:nvCxnSpPr>
          <p:spPr bwMode="auto">
            <a:xfrm>
              <a:off x="2386" y="4182"/>
              <a:ext cx="63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43"/>
            <p:cNvCxnSpPr>
              <a:cxnSpLocks noChangeShapeType="1"/>
            </p:cNvCxnSpPr>
            <p:nvPr/>
          </p:nvCxnSpPr>
          <p:spPr bwMode="auto">
            <a:xfrm>
              <a:off x="2383" y="4180"/>
              <a:ext cx="0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342"/>
            <p:cNvCxnSpPr>
              <a:cxnSpLocks noChangeShapeType="1"/>
            </p:cNvCxnSpPr>
            <p:nvPr/>
          </p:nvCxnSpPr>
          <p:spPr bwMode="auto">
            <a:xfrm>
              <a:off x="4504" y="4180"/>
              <a:ext cx="0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341"/>
            <p:cNvCxnSpPr>
              <a:cxnSpLocks noChangeShapeType="1"/>
            </p:cNvCxnSpPr>
            <p:nvPr/>
          </p:nvCxnSpPr>
          <p:spPr bwMode="auto">
            <a:xfrm>
              <a:off x="6621" y="4180"/>
              <a:ext cx="0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340"/>
            <p:cNvCxnSpPr>
              <a:cxnSpLocks noChangeShapeType="1"/>
            </p:cNvCxnSpPr>
            <p:nvPr/>
          </p:nvCxnSpPr>
          <p:spPr bwMode="auto">
            <a:xfrm>
              <a:off x="8740" y="4180"/>
              <a:ext cx="0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AutoShape 339"/>
            <p:cNvSpPr>
              <a:spLocks/>
            </p:cNvSpPr>
            <p:nvPr/>
          </p:nvSpPr>
          <p:spPr bwMode="auto">
            <a:xfrm>
              <a:off x="2171" y="4116"/>
              <a:ext cx="75" cy="117"/>
            </a:xfrm>
            <a:custGeom>
              <a:avLst/>
              <a:gdLst>
                <a:gd name="T0" fmla="+- 0 2215 2172"/>
                <a:gd name="T1" fmla="*/ T0 w 75"/>
                <a:gd name="T2" fmla="+- 0 4117 4117"/>
                <a:gd name="T3" fmla="*/ 4117 h 117"/>
                <a:gd name="T4" fmla="+- 0 2201 2172"/>
                <a:gd name="T5" fmla="*/ T4 w 75"/>
                <a:gd name="T6" fmla="+- 0 4117 4117"/>
                <a:gd name="T7" fmla="*/ 4117 h 117"/>
                <a:gd name="T8" fmla="+- 0 2194 2172"/>
                <a:gd name="T9" fmla="*/ T8 w 75"/>
                <a:gd name="T10" fmla="+- 0 4119 4117"/>
                <a:gd name="T11" fmla="*/ 4119 h 117"/>
                <a:gd name="T12" fmla="+- 0 2183 2172"/>
                <a:gd name="T13" fmla="*/ T12 w 75"/>
                <a:gd name="T14" fmla="+- 0 4128 4117"/>
                <a:gd name="T15" fmla="*/ 4128 h 117"/>
                <a:gd name="T16" fmla="+- 0 2179 2172"/>
                <a:gd name="T17" fmla="*/ T16 w 75"/>
                <a:gd name="T18" fmla="+- 0 4134 4117"/>
                <a:gd name="T19" fmla="*/ 4134 h 117"/>
                <a:gd name="T20" fmla="+- 0 2173 2172"/>
                <a:gd name="T21" fmla="*/ T20 w 75"/>
                <a:gd name="T22" fmla="+- 0 4151 4117"/>
                <a:gd name="T23" fmla="*/ 4151 h 117"/>
                <a:gd name="T24" fmla="+- 0 2172 2172"/>
                <a:gd name="T25" fmla="*/ T24 w 75"/>
                <a:gd name="T26" fmla="+- 0 4162 4117"/>
                <a:gd name="T27" fmla="*/ 4162 h 117"/>
                <a:gd name="T28" fmla="+- 0 2172 2172"/>
                <a:gd name="T29" fmla="*/ T28 w 75"/>
                <a:gd name="T30" fmla="+- 0 4175 4117"/>
                <a:gd name="T31" fmla="*/ 4175 h 117"/>
                <a:gd name="T32" fmla="+- 0 2172 2172"/>
                <a:gd name="T33" fmla="*/ T32 w 75"/>
                <a:gd name="T34" fmla="+- 0 4190 4117"/>
                <a:gd name="T35" fmla="*/ 4190 h 117"/>
                <a:gd name="T36" fmla="+- 0 2174 2172"/>
                <a:gd name="T37" fmla="*/ T36 w 75"/>
                <a:gd name="T38" fmla="+- 0 4203 4117"/>
                <a:gd name="T39" fmla="*/ 4203 h 117"/>
                <a:gd name="T40" fmla="+- 0 2178 2172"/>
                <a:gd name="T41" fmla="*/ T40 w 75"/>
                <a:gd name="T42" fmla="+- 0 4214 4117"/>
                <a:gd name="T43" fmla="*/ 4214 h 117"/>
                <a:gd name="T44" fmla="+- 0 2183 2172"/>
                <a:gd name="T45" fmla="*/ T44 w 75"/>
                <a:gd name="T46" fmla="+- 0 4222 4117"/>
                <a:gd name="T47" fmla="*/ 4222 h 117"/>
                <a:gd name="T48" fmla="+- 0 2189 2172"/>
                <a:gd name="T49" fmla="*/ T48 w 75"/>
                <a:gd name="T50" fmla="+- 0 4230 4117"/>
                <a:gd name="T51" fmla="*/ 4230 h 117"/>
                <a:gd name="T52" fmla="+- 0 2198 2172"/>
                <a:gd name="T53" fmla="*/ T52 w 75"/>
                <a:gd name="T54" fmla="+- 0 4234 4117"/>
                <a:gd name="T55" fmla="*/ 4234 h 117"/>
                <a:gd name="T56" fmla="+- 0 2217 2172"/>
                <a:gd name="T57" fmla="*/ T56 w 75"/>
                <a:gd name="T58" fmla="+- 0 4234 4117"/>
                <a:gd name="T59" fmla="*/ 4234 h 117"/>
                <a:gd name="T60" fmla="+- 0 2224 2172"/>
                <a:gd name="T61" fmla="*/ T60 w 75"/>
                <a:gd name="T62" fmla="+- 0 4232 4117"/>
                <a:gd name="T63" fmla="*/ 4232 h 117"/>
                <a:gd name="T64" fmla="+- 0 2235 2172"/>
                <a:gd name="T65" fmla="*/ T64 w 75"/>
                <a:gd name="T66" fmla="+- 0 4223 4117"/>
                <a:gd name="T67" fmla="*/ 4223 h 117"/>
                <a:gd name="T68" fmla="+- 0 2235 2172"/>
                <a:gd name="T69" fmla="*/ T68 w 75"/>
                <a:gd name="T70" fmla="+- 0 4222 4117"/>
                <a:gd name="T71" fmla="*/ 4222 h 117"/>
                <a:gd name="T72" fmla="+- 0 2202 2172"/>
                <a:gd name="T73" fmla="*/ T72 w 75"/>
                <a:gd name="T74" fmla="+- 0 4222 4117"/>
                <a:gd name="T75" fmla="*/ 4222 h 117"/>
                <a:gd name="T76" fmla="+- 0 2197 2172"/>
                <a:gd name="T77" fmla="*/ T76 w 75"/>
                <a:gd name="T78" fmla="+- 0 4219 4117"/>
                <a:gd name="T79" fmla="*/ 4219 h 117"/>
                <a:gd name="T80" fmla="+- 0 2188 2172"/>
                <a:gd name="T81" fmla="*/ T80 w 75"/>
                <a:gd name="T82" fmla="+- 0 4207 4117"/>
                <a:gd name="T83" fmla="*/ 4207 h 117"/>
                <a:gd name="T84" fmla="+- 0 2186 2172"/>
                <a:gd name="T85" fmla="*/ T84 w 75"/>
                <a:gd name="T86" fmla="+- 0 4194 4117"/>
                <a:gd name="T87" fmla="*/ 4194 h 117"/>
                <a:gd name="T88" fmla="+- 0 2186 2172"/>
                <a:gd name="T89" fmla="*/ T88 w 75"/>
                <a:gd name="T90" fmla="+- 0 4157 4117"/>
                <a:gd name="T91" fmla="*/ 4157 h 117"/>
                <a:gd name="T92" fmla="+- 0 2188 2172"/>
                <a:gd name="T93" fmla="*/ T92 w 75"/>
                <a:gd name="T94" fmla="+- 0 4144 4117"/>
                <a:gd name="T95" fmla="*/ 4144 h 117"/>
                <a:gd name="T96" fmla="+- 0 2193 2172"/>
                <a:gd name="T97" fmla="*/ T96 w 75"/>
                <a:gd name="T98" fmla="+- 0 4137 4117"/>
                <a:gd name="T99" fmla="*/ 4137 h 117"/>
                <a:gd name="T100" fmla="+- 0 2197 2172"/>
                <a:gd name="T101" fmla="*/ T100 w 75"/>
                <a:gd name="T102" fmla="+- 0 4131 4117"/>
                <a:gd name="T103" fmla="*/ 4131 h 117"/>
                <a:gd name="T104" fmla="+- 0 2202 2172"/>
                <a:gd name="T105" fmla="*/ T104 w 75"/>
                <a:gd name="T106" fmla="+- 0 4129 4117"/>
                <a:gd name="T107" fmla="*/ 4129 h 117"/>
                <a:gd name="T108" fmla="+- 0 2235 2172"/>
                <a:gd name="T109" fmla="*/ T108 w 75"/>
                <a:gd name="T110" fmla="+- 0 4129 4117"/>
                <a:gd name="T111" fmla="*/ 4129 h 117"/>
                <a:gd name="T112" fmla="+- 0 2234 2172"/>
                <a:gd name="T113" fmla="*/ T112 w 75"/>
                <a:gd name="T114" fmla="+- 0 4127 4117"/>
                <a:gd name="T115" fmla="*/ 4127 h 117"/>
                <a:gd name="T116" fmla="+- 0 2230 2172"/>
                <a:gd name="T117" fmla="*/ T116 w 75"/>
                <a:gd name="T118" fmla="+- 0 4123 4117"/>
                <a:gd name="T119" fmla="*/ 4123 h 117"/>
                <a:gd name="T120" fmla="+- 0 2220 2172"/>
                <a:gd name="T121" fmla="*/ T120 w 75"/>
                <a:gd name="T122" fmla="+- 0 4118 4117"/>
                <a:gd name="T123" fmla="*/ 4118 h 117"/>
                <a:gd name="T124" fmla="+- 0 2215 2172"/>
                <a:gd name="T125" fmla="*/ T124 w 75"/>
                <a:gd name="T126" fmla="+- 0 4117 4117"/>
                <a:gd name="T127" fmla="*/ 4117 h 117"/>
                <a:gd name="T128" fmla="+- 0 2235 2172"/>
                <a:gd name="T129" fmla="*/ T128 w 75"/>
                <a:gd name="T130" fmla="+- 0 4129 4117"/>
                <a:gd name="T131" fmla="*/ 4129 h 117"/>
                <a:gd name="T132" fmla="+- 0 2215 2172"/>
                <a:gd name="T133" fmla="*/ T132 w 75"/>
                <a:gd name="T134" fmla="+- 0 4129 4117"/>
                <a:gd name="T135" fmla="*/ 4129 h 117"/>
                <a:gd name="T136" fmla="+- 0 2221 2172"/>
                <a:gd name="T137" fmla="*/ T136 w 75"/>
                <a:gd name="T138" fmla="+- 0 4132 4117"/>
                <a:gd name="T139" fmla="*/ 4132 h 117"/>
                <a:gd name="T140" fmla="+- 0 2230 2172"/>
                <a:gd name="T141" fmla="*/ T140 w 75"/>
                <a:gd name="T142" fmla="+- 0 4144 4117"/>
                <a:gd name="T143" fmla="*/ 4144 h 117"/>
                <a:gd name="T144" fmla="+- 0 2232 2172"/>
                <a:gd name="T145" fmla="*/ T144 w 75"/>
                <a:gd name="T146" fmla="+- 0 4157 4117"/>
                <a:gd name="T147" fmla="*/ 4157 h 117"/>
                <a:gd name="T148" fmla="+- 0 2232 2172"/>
                <a:gd name="T149" fmla="*/ T148 w 75"/>
                <a:gd name="T150" fmla="+- 0 4194 4117"/>
                <a:gd name="T151" fmla="*/ 4194 h 117"/>
                <a:gd name="T152" fmla="+- 0 2230 2172"/>
                <a:gd name="T153" fmla="*/ T152 w 75"/>
                <a:gd name="T154" fmla="+- 0 4207 4117"/>
                <a:gd name="T155" fmla="*/ 4207 h 117"/>
                <a:gd name="T156" fmla="+- 0 2221 2172"/>
                <a:gd name="T157" fmla="*/ T156 w 75"/>
                <a:gd name="T158" fmla="+- 0 4219 4117"/>
                <a:gd name="T159" fmla="*/ 4219 h 117"/>
                <a:gd name="T160" fmla="+- 0 2215 2172"/>
                <a:gd name="T161" fmla="*/ T160 w 75"/>
                <a:gd name="T162" fmla="+- 0 4222 4117"/>
                <a:gd name="T163" fmla="*/ 4222 h 117"/>
                <a:gd name="T164" fmla="+- 0 2235 2172"/>
                <a:gd name="T165" fmla="*/ T164 w 75"/>
                <a:gd name="T166" fmla="+- 0 4222 4117"/>
                <a:gd name="T167" fmla="*/ 4222 h 117"/>
                <a:gd name="T168" fmla="+- 0 2239 2172"/>
                <a:gd name="T169" fmla="*/ T168 w 75"/>
                <a:gd name="T170" fmla="+- 0 4216 4117"/>
                <a:gd name="T171" fmla="*/ 4216 h 117"/>
                <a:gd name="T172" fmla="+- 0 2245 2172"/>
                <a:gd name="T173" fmla="*/ T172 w 75"/>
                <a:gd name="T174" fmla="+- 0 4200 4117"/>
                <a:gd name="T175" fmla="*/ 4200 h 117"/>
                <a:gd name="T176" fmla="+- 0 2246 2172"/>
                <a:gd name="T177" fmla="*/ T176 w 75"/>
                <a:gd name="T178" fmla="+- 0 4189 4117"/>
                <a:gd name="T179" fmla="*/ 4189 h 117"/>
                <a:gd name="T180" fmla="+- 0 2246 2172"/>
                <a:gd name="T181" fmla="*/ T180 w 75"/>
                <a:gd name="T182" fmla="+- 0 4164 4117"/>
                <a:gd name="T183" fmla="*/ 4164 h 117"/>
                <a:gd name="T184" fmla="+- 0 2245 2172"/>
                <a:gd name="T185" fmla="*/ T184 w 75"/>
                <a:gd name="T186" fmla="+- 0 4155 4117"/>
                <a:gd name="T187" fmla="*/ 4155 h 117"/>
                <a:gd name="T188" fmla="+- 0 2242 2172"/>
                <a:gd name="T189" fmla="*/ T188 w 75"/>
                <a:gd name="T190" fmla="+- 0 4142 4117"/>
                <a:gd name="T191" fmla="*/ 4142 h 117"/>
                <a:gd name="T192" fmla="+- 0 2240 2172"/>
                <a:gd name="T193" fmla="*/ T192 w 75"/>
                <a:gd name="T194" fmla="+- 0 4136 4117"/>
                <a:gd name="T195" fmla="*/ 4136 h 117"/>
                <a:gd name="T196" fmla="+- 0 2235 2172"/>
                <a:gd name="T197" fmla="*/ T196 w 75"/>
                <a:gd name="T198" fmla="+- 0 4129 4117"/>
                <a:gd name="T199" fmla="*/ 4129 h 1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75" h="117">
                  <a:moveTo>
                    <a:pt x="43" y="0"/>
                  </a:moveTo>
                  <a:lnTo>
                    <a:pt x="29" y="0"/>
                  </a:lnTo>
                  <a:lnTo>
                    <a:pt x="22" y="2"/>
                  </a:lnTo>
                  <a:lnTo>
                    <a:pt x="11" y="11"/>
                  </a:lnTo>
                  <a:lnTo>
                    <a:pt x="7" y="17"/>
                  </a:lnTo>
                  <a:lnTo>
                    <a:pt x="1" y="34"/>
                  </a:lnTo>
                  <a:lnTo>
                    <a:pt x="0" y="45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2" y="86"/>
                  </a:lnTo>
                  <a:lnTo>
                    <a:pt x="6" y="97"/>
                  </a:lnTo>
                  <a:lnTo>
                    <a:pt x="11" y="105"/>
                  </a:lnTo>
                  <a:lnTo>
                    <a:pt x="17" y="113"/>
                  </a:lnTo>
                  <a:lnTo>
                    <a:pt x="26" y="117"/>
                  </a:lnTo>
                  <a:lnTo>
                    <a:pt x="45" y="117"/>
                  </a:lnTo>
                  <a:lnTo>
                    <a:pt x="52" y="115"/>
                  </a:lnTo>
                  <a:lnTo>
                    <a:pt x="63" y="106"/>
                  </a:lnTo>
                  <a:lnTo>
                    <a:pt x="63" y="105"/>
                  </a:lnTo>
                  <a:lnTo>
                    <a:pt x="30" y="105"/>
                  </a:lnTo>
                  <a:lnTo>
                    <a:pt x="25" y="102"/>
                  </a:lnTo>
                  <a:lnTo>
                    <a:pt x="16" y="90"/>
                  </a:lnTo>
                  <a:lnTo>
                    <a:pt x="14" y="77"/>
                  </a:lnTo>
                  <a:lnTo>
                    <a:pt x="14" y="40"/>
                  </a:lnTo>
                  <a:lnTo>
                    <a:pt x="16" y="27"/>
                  </a:lnTo>
                  <a:lnTo>
                    <a:pt x="21" y="20"/>
                  </a:lnTo>
                  <a:lnTo>
                    <a:pt x="25" y="14"/>
                  </a:lnTo>
                  <a:lnTo>
                    <a:pt x="30" y="12"/>
                  </a:lnTo>
                  <a:lnTo>
                    <a:pt x="63" y="12"/>
                  </a:lnTo>
                  <a:lnTo>
                    <a:pt x="62" y="10"/>
                  </a:lnTo>
                  <a:lnTo>
                    <a:pt x="58" y="6"/>
                  </a:lnTo>
                  <a:lnTo>
                    <a:pt x="48" y="1"/>
                  </a:lnTo>
                  <a:lnTo>
                    <a:pt x="43" y="0"/>
                  </a:lnTo>
                  <a:close/>
                  <a:moveTo>
                    <a:pt x="63" y="12"/>
                  </a:moveTo>
                  <a:lnTo>
                    <a:pt x="43" y="12"/>
                  </a:lnTo>
                  <a:lnTo>
                    <a:pt x="49" y="15"/>
                  </a:lnTo>
                  <a:lnTo>
                    <a:pt x="58" y="27"/>
                  </a:lnTo>
                  <a:lnTo>
                    <a:pt x="60" y="40"/>
                  </a:lnTo>
                  <a:lnTo>
                    <a:pt x="60" y="77"/>
                  </a:lnTo>
                  <a:lnTo>
                    <a:pt x="58" y="90"/>
                  </a:lnTo>
                  <a:lnTo>
                    <a:pt x="49" y="102"/>
                  </a:lnTo>
                  <a:lnTo>
                    <a:pt x="43" y="105"/>
                  </a:lnTo>
                  <a:lnTo>
                    <a:pt x="63" y="105"/>
                  </a:lnTo>
                  <a:lnTo>
                    <a:pt x="67" y="99"/>
                  </a:lnTo>
                  <a:lnTo>
                    <a:pt x="73" y="83"/>
                  </a:lnTo>
                  <a:lnTo>
                    <a:pt x="74" y="72"/>
                  </a:lnTo>
                  <a:lnTo>
                    <a:pt x="74" y="47"/>
                  </a:lnTo>
                  <a:lnTo>
                    <a:pt x="73" y="38"/>
                  </a:lnTo>
                  <a:lnTo>
                    <a:pt x="70" y="25"/>
                  </a:lnTo>
                  <a:lnTo>
                    <a:pt x="68" y="19"/>
                  </a:lnTo>
                  <a:lnTo>
                    <a:pt x="6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27" name="AutoShape 338"/>
            <p:cNvSpPr>
              <a:spLocks/>
            </p:cNvSpPr>
            <p:nvPr/>
          </p:nvSpPr>
          <p:spPr bwMode="auto">
            <a:xfrm>
              <a:off x="1860" y="3739"/>
              <a:ext cx="76" cy="115"/>
            </a:xfrm>
            <a:custGeom>
              <a:avLst/>
              <a:gdLst>
                <a:gd name="T0" fmla="+- 0 1875 1860"/>
                <a:gd name="T1" fmla="*/ T0 w 76"/>
                <a:gd name="T2" fmla="+- 0 3821 3740"/>
                <a:gd name="T3" fmla="*/ 3821 h 115"/>
                <a:gd name="T4" fmla="+- 0 1860 1860"/>
                <a:gd name="T5" fmla="*/ T4 w 76"/>
                <a:gd name="T6" fmla="+- 0 3823 3740"/>
                <a:gd name="T7" fmla="*/ 3823 h 115"/>
                <a:gd name="T8" fmla="+- 0 1861 1860"/>
                <a:gd name="T9" fmla="*/ T8 w 76"/>
                <a:gd name="T10" fmla="+- 0 3832 3740"/>
                <a:gd name="T11" fmla="*/ 3832 h 115"/>
                <a:gd name="T12" fmla="+- 0 1865 1860"/>
                <a:gd name="T13" fmla="*/ T12 w 76"/>
                <a:gd name="T14" fmla="+- 0 3840 3740"/>
                <a:gd name="T15" fmla="*/ 3840 h 115"/>
                <a:gd name="T16" fmla="+- 0 1878 1860"/>
                <a:gd name="T17" fmla="*/ T16 w 76"/>
                <a:gd name="T18" fmla="+- 0 3852 3740"/>
                <a:gd name="T19" fmla="*/ 3852 h 115"/>
                <a:gd name="T20" fmla="+- 0 1887 1860"/>
                <a:gd name="T21" fmla="*/ T20 w 76"/>
                <a:gd name="T22" fmla="+- 0 3854 3740"/>
                <a:gd name="T23" fmla="*/ 3854 h 115"/>
                <a:gd name="T24" fmla="+- 0 1910 1860"/>
                <a:gd name="T25" fmla="*/ T24 w 76"/>
                <a:gd name="T26" fmla="+- 0 3854 3740"/>
                <a:gd name="T27" fmla="*/ 3854 h 115"/>
                <a:gd name="T28" fmla="+- 0 1920 1860"/>
                <a:gd name="T29" fmla="*/ T28 w 76"/>
                <a:gd name="T30" fmla="+- 0 3850 3740"/>
                <a:gd name="T31" fmla="*/ 3850 h 115"/>
                <a:gd name="T32" fmla="+- 0 1925 1860"/>
                <a:gd name="T33" fmla="*/ T32 w 76"/>
                <a:gd name="T34" fmla="+- 0 3843 3740"/>
                <a:gd name="T35" fmla="*/ 3843 h 115"/>
                <a:gd name="T36" fmla="+- 0 1891 1860"/>
                <a:gd name="T37" fmla="*/ T36 w 76"/>
                <a:gd name="T38" fmla="+- 0 3843 3740"/>
                <a:gd name="T39" fmla="*/ 3843 h 115"/>
                <a:gd name="T40" fmla="+- 0 1887 1860"/>
                <a:gd name="T41" fmla="*/ T40 w 76"/>
                <a:gd name="T42" fmla="+- 0 3841 3740"/>
                <a:gd name="T43" fmla="*/ 3841 h 115"/>
                <a:gd name="T44" fmla="+- 0 1879 1860"/>
                <a:gd name="T45" fmla="*/ T44 w 76"/>
                <a:gd name="T46" fmla="+- 0 3834 3740"/>
                <a:gd name="T47" fmla="*/ 3834 h 115"/>
                <a:gd name="T48" fmla="+- 0 1876 1860"/>
                <a:gd name="T49" fmla="*/ T48 w 76"/>
                <a:gd name="T50" fmla="+- 0 3828 3740"/>
                <a:gd name="T51" fmla="*/ 3828 h 115"/>
                <a:gd name="T52" fmla="+- 0 1875 1860"/>
                <a:gd name="T53" fmla="*/ T52 w 76"/>
                <a:gd name="T54" fmla="+- 0 3821 3740"/>
                <a:gd name="T55" fmla="*/ 3821 h 115"/>
                <a:gd name="T56" fmla="+- 0 1928 1860"/>
                <a:gd name="T57" fmla="*/ T56 w 76"/>
                <a:gd name="T58" fmla="+- 0 3789 3740"/>
                <a:gd name="T59" fmla="*/ 3789 h 115"/>
                <a:gd name="T60" fmla="+- 0 1904 1860"/>
                <a:gd name="T61" fmla="*/ T60 w 76"/>
                <a:gd name="T62" fmla="+- 0 3789 3740"/>
                <a:gd name="T63" fmla="*/ 3789 h 115"/>
                <a:gd name="T64" fmla="+- 0 1910 1860"/>
                <a:gd name="T65" fmla="*/ T64 w 76"/>
                <a:gd name="T66" fmla="+- 0 3791 3740"/>
                <a:gd name="T67" fmla="*/ 3791 h 115"/>
                <a:gd name="T68" fmla="+- 0 1919 1860"/>
                <a:gd name="T69" fmla="*/ T68 w 76"/>
                <a:gd name="T70" fmla="+- 0 3801 3740"/>
                <a:gd name="T71" fmla="*/ 3801 h 115"/>
                <a:gd name="T72" fmla="+- 0 1921 1860"/>
                <a:gd name="T73" fmla="*/ T72 w 76"/>
                <a:gd name="T74" fmla="+- 0 3807 3740"/>
                <a:gd name="T75" fmla="*/ 3807 h 115"/>
                <a:gd name="T76" fmla="+- 0 1921 1860"/>
                <a:gd name="T77" fmla="*/ T76 w 76"/>
                <a:gd name="T78" fmla="+- 0 3823 3740"/>
                <a:gd name="T79" fmla="*/ 3823 h 115"/>
                <a:gd name="T80" fmla="+- 0 1919 1860"/>
                <a:gd name="T81" fmla="*/ T80 w 76"/>
                <a:gd name="T82" fmla="+- 0 3830 3740"/>
                <a:gd name="T83" fmla="*/ 3830 h 115"/>
                <a:gd name="T84" fmla="+- 0 1909 1860"/>
                <a:gd name="T85" fmla="*/ T84 w 76"/>
                <a:gd name="T86" fmla="+- 0 3840 3740"/>
                <a:gd name="T87" fmla="*/ 3840 h 115"/>
                <a:gd name="T88" fmla="+- 0 1904 1860"/>
                <a:gd name="T89" fmla="*/ T88 w 76"/>
                <a:gd name="T90" fmla="+- 0 3843 3740"/>
                <a:gd name="T91" fmla="*/ 3843 h 115"/>
                <a:gd name="T92" fmla="+- 0 1925 1860"/>
                <a:gd name="T93" fmla="*/ T92 w 76"/>
                <a:gd name="T94" fmla="+- 0 3843 3740"/>
                <a:gd name="T95" fmla="*/ 3843 h 115"/>
                <a:gd name="T96" fmla="+- 0 1933 1860"/>
                <a:gd name="T97" fmla="*/ T96 w 76"/>
                <a:gd name="T98" fmla="+- 0 3833 3740"/>
                <a:gd name="T99" fmla="*/ 3833 h 115"/>
                <a:gd name="T100" fmla="+- 0 1936 1860"/>
                <a:gd name="T101" fmla="*/ T100 w 76"/>
                <a:gd name="T102" fmla="+- 0 3824 3740"/>
                <a:gd name="T103" fmla="*/ 3824 h 115"/>
                <a:gd name="T104" fmla="+- 0 1936 1860"/>
                <a:gd name="T105" fmla="*/ T104 w 76"/>
                <a:gd name="T106" fmla="+- 0 3803 3740"/>
                <a:gd name="T107" fmla="*/ 3803 h 115"/>
                <a:gd name="T108" fmla="+- 0 1933 1860"/>
                <a:gd name="T109" fmla="*/ T108 w 76"/>
                <a:gd name="T110" fmla="+- 0 3794 3740"/>
                <a:gd name="T111" fmla="*/ 3794 h 115"/>
                <a:gd name="T112" fmla="+- 0 1928 1860"/>
                <a:gd name="T113" fmla="*/ T112 w 76"/>
                <a:gd name="T114" fmla="+- 0 3789 3740"/>
                <a:gd name="T115" fmla="*/ 3789 h 115"/>
                <a:gd name="T116" fmla="+- 0 1931 1860"/>
                <a:gd name="T117" fmla="*/ T116 w 76"/>
                <a:gd name="T118" fmla="+- 0 3740 3740"/>
                <a:gd name="T119" fmla="*/ 3740 h 115"/>
                <a:gd name="T120" fmla="+- 0 1874 1860"/>
                <a:gd name="T121" fmla="*/ T120 w 76"/>
                <a:gd name="T122" fmla="+- 0 3740 3740"/>
                <a:gd name="T123" fmla="*/ 3740 h 115"/>
                <a:gd name="T124" fmla="+- 0 1863 1860"/>
                <a:gd name="T125" fmla="*/ T124 w 76"/>
                <a:gd name="T126" fmla="+- 0 3798 3740"/>
                <a:gd name="T127" fmla="*/ 3798 h 115"/>
                <a:gd name="T128" fmla="+- 0 1876 1860"/>
                <a:gd name="T129" fmla="*/ T128 w 76"/>
                <a:gd name="T130" fmla="+- 0 3800 3740"/>
                <a:gd name="T131" fmla="*/ 3800 h 115"/>
                <a:gd name="T132" fmla="+- 0 1878 1860"/>
                <a:gd name="T133" fmla="*/ T132 w 76"/>
                <a:gd name="T134" fmla="+- 0 3797 3740"/>
                <a:gd name="T135" fmla="*/ 3797 h 115"/>
                <a:gd name="T136" fmla="+- 0 1881 1860"/>
                <a:gd name="T137" fmla="*/ T136 w 76"/>
                <a:gd name="T138" fmla="+- 0 3794 3740"/>
                <a:gd name="T139" fmla="*/ 3794 h 115"/>
                <a:gd name="T140" fmla="+- 0 1888 1860"/>
                <a:gd name="T141" fmla="*/ T140 w 76"/>
                <a:gd name="T142" fmla="+- 0 3790 3740"/>
                <a:gd name="T143" fmla="*/ 3790 h 115"/>
                <a:gd name="T144" fmla="+- 0 1892 1860"/>
                <a:gd name="T145" fmla="*/ T144 w 76"/>
                <a:gd name="T146" fmla="+- 0 3789 3740"/>
                <a:gd name="T147" fmla="*/ 3789 h 115"/>
                <a:gd name="T148" fmla="+- 0 1928 1860"/>
                <a:gd name="T149" fmla="*/ T148 w 76"/>
                <a:gd name="T150" fmla="+- 0 3789 3740"/>
                <a:gd name="T151" fmla="*/ 3789 h 115"/>
                <a:gd name="T152" fmla="+- 0 1923 1860"/>
                <a:gd name="T153" fmla="*/ T152 w 76"/>
                <a:gd name="T154" fmla="+- 0 3784 3740"/>
                <a:gd name="T155" fmla="*/ 3784 h 115"/>
                <a:gd name="T156" fmla="+- 0 1879 1860"/>
                <a:gd name="T157" fmla="*/ T156 w 76"/>
                <a:gd name="T158" fmla="+- 0 3784 3740"/>
                <a:gd name="T159" fmla="*/ 3784 h 115"/>
                <a:gd name="T160" fmla="+- 0 1885 1860"/>
                <a:gd name="T161" fmla="*/ T160 w 76"/>
                <a:gd name="T162" fmla="+- 0 3753 3740"/>
                <a:gd name="T163" fmla="*/ 3753 h 115"/>
                <a:gd name="T164" fmla="+- 0 1931 1860"/>
                <a:gd name="T165" fmla="*/ T164 w 76"/>
                <a:gd name="T166" fmla="+- 0 3753 3740"/>
                <a:gd name="T167" fmla="*/ 3753 h 115"/>
                <a:gd name="T168" fmla="+- 0 1931 1860"/>
                <a:gd name="T169" fmla="*/ T168 w 76"/>
                <a:gd name="T170" fmla="+- 0 3740 3740"/>
                <a:gd name="T171" fmla="*/ 3740 h 115"/>
                <a:gd name="T172" fmla="+- 0 1910 1860"/>
                <a:gd name="T173" fmla="*/ T172 w 76"/>
                <a:gd name="T174" fmla="+- 0 3777 3740"/>
                <a:gd name="T175" fmla="*/ 3777 h 115"/>
                <a:gd name="T176" fmla="+- 0 1893 1860"/>
                <a:gd name="T177" fmla="*/ T176 w 76"/>
                <a:gd name="T178" fmla="+- 0 3777 3740"/>
                <a:gd name="T179" fmla="*/ 3777 h 115"/>
                <a:gd name="T180" fmla="+- 0 1886 1860"/>
                <a:gd name="T181" fmla="*/ T180 w 76"/>
                <a:gd name="T182" fmla="+- 0 3779 3740"/>
                <a:gd name="T183" fmla="*/ 3779 h 115"/>
                <a:gd name="T184" fmla="+- 0 1879 1860"/>
                <a:gd name="T185" fmla="*/ T184 w 76"/>
                <a:gd name="T186" fmla="+- 0 3784 3740"/>
                <a:gd name="T187" fmla="*/ 3784 h 115"/>
                <a:gd name="T188" fmla="+- 0 1923 1860"/>
                <a:gd name="T189" fmla="*/ T188 w 76"/>
                <a:gd name="T190" fmla="+- 0 3784 3740"/>
                <a:gd name="T191" fmla="*/ 3784 h 115"/>
                <a:gd name="T192" fmla="+- 0 1919 1860"/>
                <a:gd name="T193" fmla="*/ T192 w 76"/>
                <a:gd name="T194" fmla="+- 0 3780 3740"/>
                <a:gd name="T195" fmla="*/ 3780 h 115"/>
                <a:gd name="T196" fmla="+- 0 1910 1860"/>
                <a:gd name="T197" fmla="*/ T196 w 76"/>
                <a:gd name="T198" fmla="+- 0 3777 3740"/>
                <a:gd name="T199" fmla="*/ 3777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76" h="115">
                  <a:moveTo>
                    <a:pt x="15" y="81"/>
                  </a:moveTo>
                  <a:lnTo>
                    <a:pt x="0" y="83"/>
                  </a:lnTo>
                  <a:lnTo>
                    <a:pt x="1" y="92"/>
                  </a:lnTo>
                  <a:lnTo>
                    <a:pt x="5" y="100"/>
                  </a:lnTo>
                  <a:lnTo>
                    <a:pt x="18" y="112"/>
                  </a:lnTo>
                  <a:lnTo>
                    <a:pt x="27" y="114"/>
                  </a:lnTo>
                  <a:lnTo>
                    <a:pt x="50" y="114"/>
                  </a:lnTo>
                  <a:lnTo>
                    <a:pt x="60" y="110"/>
                  </a:lnTo>
                  <a:lnTo>
                    <a:pt x="65" y="103"/>
                  </a:lnTo>
                  <a:lnTo>
                    <a:pt x="31" y="103"/>
                  </a:lnTo>
                  <a:lnTo>
                    <a:pt x="27" y="101"/>
                  </a:lnTo>
                  <a:lnTo>
                    <a:pt x="19" y="94"/>
                  </a:lnTo>
                  <a:lnTo>
                    <a:pt x="16" y="88"/>
                  </a:lnTo>
                  <a:lnTo>
                    <a:pt x="15" y="81"/>
                  </a:lnTo>
                  <a:close/>
                  <a:moveTo>
                    <a:pt x="68" y="49"/>
                  </a:moveTo>
                  <a:lnTo>
                    <a:pt x="44" y="49"/>
                  </a:lnTo>
                  <a:lnTo>
                    <a:pt x="50" y="51"/>
                  </a:lnTo>
                  <a:lnTo>
                    <a:pt x="59" y="61"/>
                  </a:lnTo>
                  <a:lnTo>
                    <a:pt x="61" y="67"/>
                  </a:lnTo>
                  <a:lnTo>
                    <a:pt x="61" y="83"/>
                  </a:lnTo>
                  <a:lnTo>
                    <a:pt x="59" y="90"/>
                  </a:lnTo>
                  <a:lnTo>
                    <a:pt x="49" y="100"/>
                  </a:lnTo>
                  <a:lnTo>
                    <a:pt x="44" y="103"/>
                  </a:lnTo>
                  <a:lnTo>
                    <a:pt x="65" y="103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76" y="63"/>
                  </a:lnTo>
                  <a:lnTo>
                    <a:pt x="73" y="54"/>
                  </a:lnTo>
                  <a:lnTo>
                    <a:pt x="68" y="49"/>
                  </a:lnTo>
                  <a:close/>
                  <a:moveTo>
                    <a:pt x="71" y="0"/>
                  </a:moveTo>
                  <a:lnTo>
                    <a:pt x="14" y="0"/>
                  </a:lnTo>
                  <a:lnTo>
                    <a:pt x="3" y="58"/>
                  </a:lnTo>
                  <a:lnTo>
                    <a:pt x="16" y="60"/>
                  </a:lnTo>
                  <a:lnTo>
                    <a:pt x="18" y="57"/>
                  </a:lnTo>
                  <a:lnTo>
                    <a:pt x="21" y="54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68" y="49"/>
                  </a:lnTo>
                  <a:lnTo>
                    <a:pt x="63" y="44"/>
                  </a:lnTo>
                  <a:lnTo>
                    <a:pt x="19" y="44"/>
                  </a:lnTo>
                  <a:lnTo>
                    <a:pt x="25" y="13"/>
                  </a:lnTo>
                  <a:lnTo>
                    <a:pt x="71" y="13"/>
                  </a:lnTo>
                  <a:lnTo>
                    <a:pt x="71" y="0"/>
                  </a:lnTo>
                  <a:close/>
                  <a:moveTo>
                    <a:pt x="50" y="37"/>
                  </a:moveTo>
                  <a:lnTo>
                    <a:pt x="33" y="37"/>
                  </a:lnTo>
                  <a:lnTo>
                    <a:pt x="26" y="39"/>
                  </a:lnTo>
                  <a:lnTo>
                    <a:pt x="19" y="44"/>
                  </a:lnTo>
                  <a:lnTo>
                    <a:pt x="63" y="44"/>
                  </a:lnTo>
                  <a:lnTo>
                    <a:pt x="59" y="40"/>
                  </a:lnTo>
                  <a:lnTo>
                    <a:pt x="5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28" name="Picture 33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3737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AutoShape 336"/>
            <p:cNvSpPr>
              <a:spLocks/>
            </p:cNvSpPr>
            <p:nvPr/>
          </p:nvSpPr>
          <p:spPr bwMode="auto">
            <a:xfrm>
              <a:off x="1781" y="3358"/>
              <a:ext cx="43" cy="115"/>
            </a:xfrm>
            <a:custGeom>
              <a:avLst/>
              <a:gdLst>
                <a:gd name="T0" fmla="+- 0 1824 1782"/>
                <a:gd name="T1" fmla="*/ T0 w 43"/>
                <a:gd name="T2" fmla="+- 0 3384 3358"/>
                <a:gd name="T3" fmla="*/ 3384 h 115"/>
                <a:gd name="T4" fmla="+- 0 1810 1782"/>
                <a:gd name="T5" fmla="*/ T4 w 43"/>
                <a:gd name="T6" fmla="+- 0 3384 3358"/>
                <a:gd name="T7" fmla="*/ 3384 h 115"/>
                <a:gd name="T8" fmla="+- 0 1810 1782"/>
                <a:gd name="T9" fmla="*/ T8 w 43"/>
                <a:gd name="T10" fmla="+- 0 3473 3358"/>
                <a:gd name="T11" fmla="*/ 3473 h 115"/>
                <a:gd name="T12" fmla="+- 0 1824 1782"/>
                <a:gd name="T13" fmla="*/ T12 w 43"/>
                <a:gd name="T14" fmla="+- 0 3473 3358"/>
                <a:gd name="T15" fmla="*/ 3473 h 115"/>
                <a:gd name="T16" fmla="+- 0 1824 1782"/>
                <a:gd name="T17" fmla="*/ T16 w 43"/>
                <a:gd name="T18" fmla="+- 0 3384 3358"/>
                <a:gd name="T19" fmla="*/ 3384 h 115"/>
                <a:gd name="T20" fmla="+- 0 1824 1782"/>
                <a:gd name="T21" fmla="*/ T20 w 43"/>
                <a:gd name="T22" fmla="+- 0 3358 3358"/>
                <a:gd name="T23" fmla="*/ 3358 h 115"/>
                <a:gd name="T24" fmla="+- 0 1815 1782"/>
                <a:gd name="T25" fmla="*/ T24 w 43"/>
                <a:gd name="T26" fmla="+- 0 3358 3358"/>
                <a:gd name="T27" fmla="*/ 3358 h 115"/>
                <a:gd name="T28" fmla="+- 0 1813 1782"/>
                <a:gd name="T29" fmla="*/ T28 w 43"/>
                <a:gd name="T30" fmla="+- 0 3363 3358"/>
                <a:gd name="T31" fmla="*/ 3363 h 115"/>
                <a:gd name="T32" fmla="+- 0 1808 1782"/>
                <a:gd name="T33" fmla="*/ T32 w 43"/>
                <a:gd name="T34" fmla="+- 0 3368 3358"/>
                <a:gd name="T35" fmla="*/ 3368 h 115"/>
                <a:gd name="T36" fmla="+- 0 1797 1782"/>
                <a:gd name="T37" fmla="*/ T36 w 43"/>
                <a:gd name="T38" fmla="+- 0 3379 3358"/>
                <a:gd name="T39" fmla="*/ 3379 h 115"/>
                <a:gd name="T40" fmla="+- 0 1790 1782"/>
                <a:gd name="T41" fmla="*/ T40 w 43"/>
                <a:gd name="T42" fmla="+- 0 3383 3358"/>
                <a:gd name="T43" fmla="*/ 3383 h 115"/>
                <a:gd name="T44" fmla="+- 0 1782 1782"/>
                <a:gd name="T45" fmla="*/ T44 w 43"/>
                <a:gd name="T46" fmla="+- 0 3387 3358"/>
                <a:gd name="T47" fmla="*/ 3387 h 115"/>
                <a:gd name="T48" fmla="+- 0 1782 1782"/>
                <a:gd name="T49" fmla="*/ T48 w 43"/>
                <a:gd name="T50" fmla="+- 0 3400 3358"/>
                <a:gd name="T51" fmla="*/ 3400 h 115"/>
                <a:gd name="T52" fmla="+- 0 1786 1782"/>
                <a:gd name="T53" fmla="*/ T52 w 43"/>
                <a:gd name="T54" fmla="+- 0 3399 3358"/>
                <a:gd name="T55" fmla="*/ 3399 h 115"/>
                <a:gd name="T56" fmla="+- 0 1791 1782"/>
                <a:gd name="T57" fmla="*/ T56 w 43"/>
                <a:gd name="T58" fmla="+- 0 3396 3358"/>
                <a:gd name="T59" fmla="*/ 3396 h 115"/>
                <a:gd name="T60" fmla="+- 0 1802 1782"/>
                <a:gd name="T61" fmla="*/ T60 w 43"/>
                <a:gd name="T62" fmla="+- 0 3390 3358"/>
                <a:gd name="T63" fmla="*/ 3390 h 115"/>
                <a:gd name="T64" fmla="+- 0 1807 1782"/>
                <a:gd name="T65" fmla="*/ T64 w 43"/>
                <a:gd name="T66" fmla="+- 0 3387 3358"/>
                <a:gd name="T67" fmla="*/ 3387 h 115"/>
                <a:gd name="T68" fmla="+- 0 1810 1782"/>
                <a:gd name="T69" fmla="*/ T68 w 43"/>
                <a:gd name="T70" fmla="+- 0 3384 3358"/>
                <a:gd name="T71" fmla="*/ 3384 h 115"/>
                <a:gd name="T72" fmla="+- 0 1824 1782"/>
                <a:gd name="T73" fmla="*/ T72 w 43"/>
                <a:gd name="T74" fmla="+- 0 3384 3358"/>
                <a:gd name="T75" fmla="*/ 3384 h 115"/>
                <a:gd name="T76" fmla="+- 0 1824 1782"/>
                <a:gd name="T77" fmla="*/ T76 w 43"/>
                <a:gd name="T78" fmla="+- 0 3358 3358"/>
                <a:gd name="T79" fmla="*/ 335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43" h="115">
                  <a:moveTo>
                    <a:pt x="42" y="26"/>
                  </a:moveTo>
                  <a:lnTo>
                    <a:pt x="28" y="26"/>
                  </a:lnTo>
                  <a:lnTo>
                    <a:pt x="28" y="115"/>
                  </a:lnTo>
                  <a:lnTo>
                    <a:pt x="42" y="115"/>
                  </a:lnTo>
                  <a:lnTo>
                    <a:pt x="42" y="26"/>
                  </a:lnTo>
                  <a:close/>
                  <a:moveTo>
                    <a:pt x="42" y="0"/>
                  </a:moveTo>
                  <a:lnTo>
                    <a:pt x="33" y="0"/>
                  </a:lnTo>
                  <a:lnTo>
                    <a:pt x="31" y="5"/>
                  </a:lnTo>
                  <a:lnTo>
                    <a:pt x="26" y="10"/>
                  </a:lnTo>
                  <a:lnTo>
                    <a:pt x="15" y="21"/>
                  </a:lnTo>
                  <a:lnTo>
                    <a:pt x="8" y="25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4" y="41"/>
                  </a:lnTo>
                  <a:lnTo>
                    <a:pt x="9" y="38"/>
                  </a:lnTo>
                  <a:lnTo>
                    <a:pt x="20" y="32"/>
                  </a:lnTo>
                  <a:lnTo>
                    <a:pt x="25" y="29"/>
                  </a:lnTo>
                  <a:lnTo>
                    <a:pt x="28" y="26"/>
                  </a:lnTo>
                  <a:lnTo>
                    <a:pt x="42" y="2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30" name="AutoShape 335"/>
            <p:cNvSpPr>
              <a:spLocks/>
            </p:cNvSpPr>
            <p:nvPr/>
          </p:nvSpPr>
          <p:spPr bwMode="auto">
            <a:xfrm>
              <a:off x="1860" y="3358"/>
              <a:ext cx="75" cy="117"/>
            </a:xfrm>
            <a:custGeom>
              <a:avLst/>
              <a:gdLst>
                <a:gd name="T0" fmla="+- 0 1904 1860"/>
                <a:gd name="T1" fmla="*/ T0 w 75"/>
                <a:gd name="T2" fmla="+- 0 3358 3358"/>
                <a:gd name="T3" fmla="*/ 3358 h 117"/>
                <a:gd name="T4" fmla="+- 0 1889 1860"/>
                <a:gd name="T5" fmla="*/ T4 w 75"/>
                <a:gd name="T6" fmla="+- 0 3358 3358"/>
                <a:gd name="T7" fmla="*/ 3358 h 117"/>
                <a:gd name="T8" fmla="+- 0 1882 1860"/>
                <a:gd name="T9" fmla="*/ T8 w 75"/>
                <a:gd name="T10" fmla="+- 0 3360 3358"/>
                <a:gd name="T11" fmla="*/ 3360 h 117"/>
                <a:gd name="T12" fmla="+- 0 1871 1860"/>
                <a:gd name="T13" fmla="*/ T12 w 75"/>
                <a:gd name="T14" fmla="+- 0 3369 3358"/>
                <a:gd name="T15" fmla="*/ 3369 h 117"/>
                <a:gd name="T16" fmla="+- 0 1867 1860"/>
                <a:gd name="T17" fmla="*/ T16 w 75"/>
                <a:gd name="T18" fmla="+- 0 3376 3358"/>
                <a:gd name="T19" fmla="*/ 3376 h 117"/>
                <a:gd name="T20" fmla="+- 0 1862 1860"/>
                <a:gd name="T21" fmla="*/ T20 w 75"/>
                <a:gd name="T22" fmla="+- 0 3392 3358"/>
                <a:gd name="T23" fmla="*/ 3392 h 117"/>
                <a:gd name="T24" fmla="+- 0 1860 1860"/>
                <a:gd name="T25" fmla="*/ T24 w 75"/>
                <a:gd name="T26" fmla="+- 0 3403 3358"/>
                <a:gd name="T27" fmla="*/ 3403 h 117"/>
                <a:gd name="T28" fmla="+- 0 1860 1860"/>
                <a:gd name="T29" fmla="*/ T28 w 75"/>
                <a:gd name="T30" fmla="+- 0 3417 3358"/>
                <a:gd name="T31" fmla="*/ 3417 h 117"/>
                <a:gd name="T32" fmla="+- 0 1861 1860"/>
                <a:gd name="T33" fmla="*/ T32 w 75"/>
                <a:gd name="T34" fmla="+- 0 3432 3358"/>
                <a:gd name="T35" fmla="*/ 3432 h 117"/>
                <a:gd name="T36" fmla="+- 0 1863 1860"/>
                <a:gd name="T37" fmla="*/ T36 w 75"/>
                <a:gd name="T38" fmla="+- 0 3444 3358"/>
                <a:gd name="T39" fmla="*/ 3444 h 117"/>
                <a:gd name="T40" fmla="+- 0 1867 1860"/>
                <a:gd name="T41" fmla="*/ T40 w 75"/>
                <a:gd name="T42" fmla="+- 0 3455 3358"/>
                <a:gd name="T43" fmla="*/ 3455 h 117"/>
                <a:gd name="T44" fmla="+- 0 1871 1860"/>
                <a:gd name="T45" fmla="*/ T44 w 75"/>
                <a:gd name="T46" fmla="+- 0 3463 3358"/>
                <a:gd name="T47" fmla="*/ 3463 h 117"/>
                <a:gd name="T48" fmla="+- 0 1878 1860"/>
                <a:gd name="T49" fmla="*/ T48 w 75"/>
                <a:gd name="T50" fmla="+- 0 3471 3358"/>
                <a:gd name="T51" fmla="*/ 3471 h 117"/>
                <a:gd name="T52" fmla="+- 0 1886 1860"/>
                <a:gd name="T53" fmla="*/ T52 w 75"/>
                <a:gd name="T54" fmla="+- 0 3475 3358"/>
                <a:gd name="T55" fmla="*/ 3475 h 117"/>
                <a:gd name="T56" fmla="+- 0 1906 1860"/>
                <a:gd name="T57" fmla="*/ T56 w 75"/>
                <a:gd name="T58" fmla="+- 0 3475 3358"/>
                <a:gd name="T59" fmla="*/ 3475 h 117"/>
                <a:gd name="T60" fmla="+- 0 1913 1860"/>
                <a:gd name="T61" fmla="*/ T60 w 75"/>
                <a:gd name="T62" fmla="+- 0 3473 3358"/>
                <a:gd name="T63" fmla="*/ 3473 h 117"/>
                <a:gd name="T64" fmla="+- 0 1924 1860"/>
                <a:gd name="T65" fmla="*/ T64 w 75"/>
                <a:gd name="T66" fmla="+- 0 3464 3358"/>
                <a:gd name="T67" fmla="*/ 3464 h 117"/>
                <a:gd name="T68" fmla="+- 0 1924 1860"/>
                <a:gd name="T69" fmla="*/ T68 w 75"/>
                <a:gd name="T70" fmla="+- 0 3464 3358"/>
                <a:gd name="T71" fmla="*/ 3464 h 117"/>
                <a:gd name="T72" fmla="+- 0 1891 1860"/>
                <a:gd name="T73" fmla="*/ T72 w 75"/>
                <a:gd name="T74" fmla="+- 0 3464 3358"/>
                <a:gd name="T75" fmla="*/ 3464 h 117"/>
                <a:gd name="T76" fmla="+- 0 1886 1860"/>
                <a:gd name="T77" fmla="*/ T76 w 75"/>
                <a:gd name="T78" fmla="+- 0 3460 3358"/>
                <a:gd name="T79" fmla="*/ 3460 h 117"/>
                <a:gd name="T80" fmla="+- 0 1877 1860"/>
                <a:gd name="T81" fmla="*/ T80 w 75"/>
                <a:gd name="T82" fmla="+- 0 3448 3358"/>
                <a:gd name="T83" fmla="*/ 3448 h 117"/>
                <a:gd name="T84" fmla="+- 0 1875 1860"/>
                <a:gd name="T85" fmla="*/ T84 w 75"/>
                <a:gd name="T86" fmla="+- 0 3435 3358"/>
                <a:gd name="T87" fmla="*/ 3435 h 117"/>
                <a:gd name="T88" fmla="+- 0 1875 1860"/>
                <a:gd name="T89" fmla="*/ T88 w 75"/>
                <a:gd name="T90" fmla="+- 0 3398 3358"/>
                <a:gd name="T91" fmla="*/ 3398 h 117"/>
                <a:gd name="T92" fmla="+- 0 1877 1860"/>
                <a:gd name="T93" fmla="*/ T92 w 75"/>
                <a:gd name="T94" fmla="+- 0 3385 3358"/>
                <a:gd name="T95" fmla="*/ 3385 h 117"/>
                <a:gd name="T96" fmla="+- 0 1882 1860"/>
                <a:gd name="T97" fmla="*/ T96 w 75"/>
                <a:gd name="T98" fmla="+- 0 3378 3358"/>
                <a:gd name="T99" fmla="*/ 3378 h 117"/>
                <a:gd name="T100" fmla="+- 0 1886 1860"/>
                <a:gd name="T101" fmla="*/ T100 w 75"/>
                <a:gd name="T102" fmla="+- 0 3372 3358"/>
                <a:gd name="T103" fmla="*/ 3372 h 117"/>
                <a:gd name="T104" fmla="+- 0 1891 1860"/>
                <a:gd name="T105" fmla="*/ T104 w 75"/>
                <a:gd name="T106" fmla="+- 0 3370 3358"/>
                <a:gd name="T107" fmla="*/ 3370 h 117"/>
                <a:gd name="T108" fmla="+- 0 1923 1860"/>
                <a:gd name="T109" fmla="*/ T108 w 75"/>
                <a:gd name="T110" fmla="+- 0 3370 3358"/>
                <a:gd name="T111" fmla="*/ 3370 h 117"/>
                <a:gd name="T112" fmla="+- 0 1922 1860"/>
                <a:gd name="T113" fmla="*/ T112 w 75"/>
                <a:gd name="T114" fmla="+- 0 3368 3358"/>
                <a:gd name="T115" fmla="*/ 3368 h 117"/>
                <a:gd name="T116" fmla="+- 0 1918 1860"/>
                <a:gd name="T117" fmla="*/ T116 w 75"/>
                <a:gd name="T118" fmla="+- 0 3364 3358"/>
                <a:gd name="T119" fmla="*/ 3364 h 117"/>
                <a:gd name="T120" fmla="+- 0 1909 1860"/>
                <a:gd name="T121" fmla="*/ T120 w 75"/>
                <a:gd name="T122" fmla="+- 0 3359 3358"/>
                <a:gd name="T123" fmla="*/ 3359 h 117"/>
                <a:gd name="T124" fmla="+- 0 1904 1860"/>
                <a:gd name="T125" fmla="*/ T124 w 75"/>
                <a:gd name="T126" fmla="+- 0 3358 3358"/>
                <a:gd name="T127" fmla="*/ 3358 h 117"/>
                <a:gd name="T128" fmla="+- 0 1923 1860"/>
                <a:gd name="T129" fmla="*/ T128 w 75"/>
                <a:gd name="T130" fmla="+- 0 3370 3358"/>
                <a:gd name="T131" fmla="*/ 3370 h 117"/>
                <a:gd name="T132" fmla="+- 0 1904 1860"/>
                <a:gd name="T133" fmla="*/ T132 w 75"/>
                <a:gd name="T134" fmla="+- 0 3370 3358"/>
                <a:gd name="T135" fmla="*/ 3370 h 117"/>
                <a:gd name="T136" fmla="+- 0 1909 1860"/>
                <a:gd name="T137" fmla="*/ T136 w 75"/>
                <a:gd name="T138" fmla="+- 0 3373 3358"/>
                <a:gd name="T139" fmla="*/ 3373 h 117"/>
                <a:gd name="T140" fmla="+- 0 1918 1860"/>
                <a:gd name="T141" fmla="*/ T140 w 75"/>
                <a:gd name="T142" fmla="+- 0 3385 3358"/>
                <a:gd name="T143" fmla="*/ 3385 h 117"/>
                <a:gd name="T144" fmla="+- 0 1920 1860"/>
                <a:gd name="T145" fmla="*/ T144 w 75"/>
                <a:gd name="T146" fmla="+- 0 3398 3358"/>
                <a:gd name="T147" fmla="*/ 3398 h 117"/>
                <a:gd name="T148" fmla="+- 0 1920 1860"/>
                <a:gd name="T149" fmla="*/ T148 w 75"/>
                <a:gd name="T150" fmla="+- 0 3435 3358"/>
                <a:gd name="T151" fmla="*/ 3435 h 117"/>
                <a:gd name="T152" fmla="+- 0 1918 1860"/>
                <a:gd name="T153" fmla="*/ T152 w 75"/>
                <a:gd name="T154" fmla="+- 0 3448 3358"/>
                <a:gd name="T155" fmla="*/ 3448 h 117"/>
                <a:gd name="T156" fmla="+- 0 1909 1860"/>
                <a:gd name="T157" fmla="*/ T156 w 75"/>
                <a:gd name="T158" fmla="+- 0 3460 3358"/>
                <a:gd name="T159" fmla="*/ 3460 h 117"/>
                <a:gd name="T160" fmla="+- 0 1904 1860"/>
                <a:gd name="T161" fmla="*/ T160 w 75"/>
                <a:gd name="T162" fmla="+- 0 3464 3358"/>
                <a:gd name="T163" fmla="*/ 3464 h 117"/>
                <a:gd name="T164" fmla="+- 0 1924 1860"/>
                <a:gd name="T165" fmla="*/ T164 w 75"/>
                <a:gd name="T166" fmla="+- 0 3464 3358"/>
                <a:gd name="T167" fmla="*/ 3464 h 117"/>
                <a:gd name="T168" fmla="+- 0 1928 1860"/>
                <a:gd name="T169" fmla="*/ T168 w 75"/>
                <a:gd name="T170" fmla="+- 0 3457 3358"/>
                <a:gd name="T171" fmla="*/ 3457 h 117"/>
                <a:gd name="T172" fmla="+- 0 1933 1860"/>
                <a:gd name="T173" fmla="*/ T172 w 75"/>
                <a:gd name="T174" fmla="+- 0 3441 3358"/>
                <a:gd name="T175" fmla="*/ 3441 h 117"/>
                <a:gd name="T176" fmla="+- 0 1935 1860"/>
                <a:gd name="T177" fmla="*/ T176 w 75"/>
                <a:gd name="T178" fmla="+- 0 3432 3358"/>
                <a:gd name="T179" fmla="*/ 3432 h 117"/>
                <a:gd name="T180" fmla="+- 0 1935 1860"/>
                <a:gd name="T181" fmla="*/ T180 w 75"/>
                <a:gd name="T182" fmla="+- 0 3405 3358"/>
                <a:gd name="T183" fmla="*/ 3405 h 117"/>
                <a:gd name="T184" fmla="+- 0 1934 1860"/>
                <a:gd name="T185" fmla="*/ T184 w 75"/>
                <a:gd name="T186" fmla="+- 0 3396 3358"/>
                <a:gd name="T187" fmla="*/ 3396 h 117"/>
                <a:gd name="T188" fmla="+- 0 1931 1860"/>
                <a:gd name="T189" fmla="*/ T188 w 75"/>
                <a:gd name="T190" fmla="+- 0 3383 3358"/>
                <a:gd name="T191" fmla="*/ 3383 h 117"/>
                <a:gd name="T192" fmla="+- 0 1928 1860"/>
                <a:gd name="T193" fmla="*/ T192 w 75"/>
                <a:gd name="T194" fmla="+- 0 3377 3358"/>
                <a:gd name="T195" fmla="*/ 3377 h 117"/>
                <a:gd name="T196" fmla="+- 0 1923 1860"/>
                <a:gd name="T197" fmla="*/ T196 w 75"/>
                <a:gd name="T198" fmla="+- 0 3370 3358"/>
                <a:gd name="T199" fmla="*/ 3370 h 1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75" h="117">
                  <a:moveTo>
                    <a:pt x="44" y="0"/>
                  </a:moveTo>
                  <a:lnTo>
                    <a:pt x="29" y="0"/>
                  </a:lnTo>
                  <a:lnTo>
                    <a:pt x="22" y="2"/>
                  </a:lnTo>
                  <a:lnTo>
                    <a:pt x="11" y="11"/>
                  </a:lnTo>
                  <a:lnTo>
                    <a:pt x="7" y="18"/>
                  </a:lnTo>
                  <a:lnTo>
                    <a:pt x="2" y="34"/>
                  </a:lnTo>
                  <a:lnTo>
                    <a:pt x="0" y="45"/>
                  </a:lnTo>
                  <a:lnTo>
                    <a:pt x="0" y="59"/>
                  </a:lnTo>
                  <a:lnTo>
                    <a:pt x="1" y="74"/>
                  </a:lnTo>
                  <a:lnTo>
                    <a:pt x="3" y="86"/>
                  </a:lnTo>
                  <a:lnTo>
                    <a:pt x="7" y="97"/>
                  </a:lnTo>
                  <a:lnTo>
                    <a:pt x="11" y="105"/>
                  </a:lnTo>
                  <a:lnTo>
                    <a:pt x="18" y="113"/>
                  </a:lnTo>
                  <a:lnTo>
                    <a:pt x="26" y="117"/>
                  </a:lnTo>
                  <a:lnTo>
                    <a:pt x="46" y="117"/>
                  </a:lnTo>
                  <a:lnTo>
                    <a:pt x="53" y="115"/>
                  </a:lnTo>
                  <a:lnTo>
                    <a:pt x="64" y="106"/>
                  </a:lnTo>
                  <a:lnTo>
                    <a:pt x="31" y="106"/>
                  </a:lnTo>
                  <a:lnTo>
                    <a:pt x="26" y="102"/>
                  </a:lnTo>
                  <a:lnTo>
                    <a:pt x="17" y="90"/>
                  </a:lnTo>
                  <a:lnTo>
                    <a:pt x="15" y="77"/>
                  </a:lnTo>
                  <a:lnTo>
                    <a:pt x="15" y="40"/>
                  </a:lnTo>
                  <a:lnTo>
                    <a:pt x="17" y="27"/>
                  </a:lnTo>
                  <a:lnTo>
                    <a:pt x="22" y="20"/>
                  </a:lnTo>
                  <a:lnTo>
                    <a:pt x="26" y="14"/>
                  </a:lnTo>
                  <a:lnTo>
                    <a:pt x="31" y="12"/>
                  </a:lnTo>
                  <a:lnTo>
                    <a:pt x="63" y="12"/>
                  </a:lnTo>
                  <a:lnTo>
                    <a:pt x="62" y="10"/>
                  </a:lnTo>
                  <a:lnTo>
                    <a:pt x="58" y="6"/>
                  </a:lnTo>
                  <a:lnTo>
                    <a:pt x="49" y="1"/>
                  </a:lnTo>
                  <a:lnTo>
                    <a:pt x="44" y="0"/>
                  </a:lnTo>
                  <a:close/>
                  <a:moveTo>
                    <a:pt x="63" y="12"/>
                  </a:moveTo>
                  <a:lnTo>
                    <a:pt x="44" y="12"/>
                  </a:lnTo>
                  <a:lnTo>
                    <a:pt x="49" y="15"/>
                  </a:lnTo>
                  <a:lnTo>
                    <a:pt x="58" y="27"/>
                  </a:lnTo>
                  <a:lnTo>
                    <a:pt x="60" y="40"/>
                  </a:lnTo>
                  <a:lnTo>
                    <a:pt x="60" y="77"/>
                  </a:lnTo>
                  <a:lnTo>
                    <a:pt x="58" y="90"/>
                  </a:lnTo>
                  <a:lnTo>
                    <a:pt x="49" y="102"/>
                  </a:lnTo>
                  <a:lnTo>
                    <a:pt x="44" y="106"/>
                  </a:lnTo>
                  <a:lnTo>
                    <a:pt x="64" y="106"/>
                  </a:lnTo>
                  <a:lnTo>
                    <a:pt x="68" y="99"/>
                  </a:lnTo>
                  <a:lnTo>
                    <a:pt x="73" y="83"/>
                  </a:lnTo>
                  <a:lnTo>
                    <a:pt x="75" y="74"/>
                  </a:lnTo>
                  <a:lnTo>
                    <a:pt x="75" y="47"/>
                  </a:lnTo>
                  <a:lnTo>
                    <a:pt x="74" y="38"/>
                  </a:lnTo>
                  <a:lnTo>
                    <a:pt x="71" y="25"/>
                  </a:lnTo>
                  <a:lnTo>
                    <a:pt x="68" y="19"/>
                  </a:lnTo>
                  <a:lnTo>
                    <a:pt x="6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31" name="Picture 3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3358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AutoShape 333"/>
            <p:cNvSpPr>
              <a:spLocks/>
            </p:cNvSpPr>
            <p:nvPr/>
          </p:nvSpPr>
          <p:spPr bwMode="auto">
            <a:xfrm>
              <a:off x="1781" y="2978"/>
              <a:ext cx="43" cy="115"/>
            </a:xfrm>
            <a:custGeom>
              <a:avLst/>
              <a:gdLst>
                <a:gd name="T0" fmla="+- 0 1824 1782"/>
                <a:gd name="T1" fmla="*/ T0 w 43"/>
                <a:gd name="T2" fmla="+- 0 3004 2979"/>
                <a:gd name="T3" fmla="*/ 3004 h 115"/>
                <a:gd name="T4" fmla="+- 0 1810 1782"/>
                <a:gd name="T5" fmla="*/ T4 w 43"/>
                <a:gd name="T6" fmla="+- 0 3004 2979"/>
                <a:gd name="T7" fmla="*/ 3004 h 115"/>
                <a:gd name="T8" fmla="+- 0 1810 1782"/>
                <a:gd name="T9" fmla="*/ T8 w 43"/>
                <a:gd name="T10" fmla="+- 0 3094 2979"/>
                <a:gd name="T11" fmla="*/ 3094 h 115"/>
                <a:gd name="T12" fmla="+- 0 1824 1782"/>
                <a:gd name="T13" fmla="*/ T12 w 43"/>
                <a:gd name="T14" fmla="+- 0 3094 2979"/>
                <a:gd name="T15" fmla="*/ 3094 h 115"/>
                <a:gd name="T16" fmla="+- 0 1824 1782"/>
                <a:gd name="T17" fmla="*/ T16 w 43"/>
                <a:gd name="T18" fmla="+- 0 3004 2979"/>
                <a:gd name="T19" fmla="*/ 3004 h 115"/>
                <a:gd name="T20" fmla="+- 0 1824 1782"/>
                <a:gd name="T21" fmla="*/ T20 w 43"/>
                <a:gd name="T22" fmla="+- 0 2979 2979"/>
                <a:gd name="T23" fmla="*/ 2979 h 115"/>
                <a:gd name="T24" fmla="+- 0 1815 1782"/>
                <a:gd name="T25" fmla="*/ T24 w 43"/>
                <a:gd name="T26" fmla="+- 0 2979 2979"/>
                <a:gd name="T27" fmla="*/ 2979 h 115"/>
                <a:gd name="T28" fmla="+- 0 1813 1782"/>
                <a:gd name="T29" fmla="*/ T28 w 43"/>
                <a:gd name="T30" fmla="+- 0 2984 2979"/>
                <a:gd name="T31" fmla="*/ 2984 h 115"/>
                <a:gd name="T32" fmla="+- 0 1808 1782"/>
                <a:gd name="T33" fmla="*/ T32 w 43"/>
                <a:gd name="T34" fmla="+- 0 2989 2979"/>
                <a:gd name="T35" fmla="*/ 2989 h 115"/>
                <a:gd name="T36" fmla="+- 0 1797 1782"/>
                <a:gd name="T37" fmla="*/ T36 w 43"/>
                <a:gd name="T38" fmla="+- 0 2999 2979"/>
                <a:gd name="T39" fmla="*/ 2999 h 115"/>
                <a:gd name="T40" fmla="+- 0 1790 1782"/>
                <a:gd name="T41" fmla="*/ T40 w 43"/>
                <a:gd name="T42" fmla="+- 0 3004 2979"/>
                <a:gd name="T43" fmla="*/ 3004 h 115"/>
                <a:gd name="T44" fmla="+- 0 1782 1782"/>
                <a:gd name="T45" fmla="*/ T44 w 43"/>
                <a:gd name="T46" fmla="+- 0 3007 2979"/>
                <a:gd name="T47" fmla="*/ 3007 h 115"/>
                <a:gd name="T48" fmla="+- 0 1782 1782"/>
                <a:gd name="T49" fmla="*/ T48 w 43"/>
                <a:gd name="T50" fmla="+- 0 3021 2979"/>
                <a:gd name="T51" fmla="*/ 3021 h 115"/>
                <a:gd name="T52" fmla="+- 0 1786 1782"/>
                <a:gd name="T53" fmla="*/ T52 w 43"/>
                <a:gd name="T54" fmla="+- 0 3019 2979"/>
                <a:gd name="T55" fmla="*/ 3019 h 115"/>
                <a:gd name="T56" fmla="+- 0 1791 1782"/>
                <a:gd name="T57" fmla="*/ T56 w 43"/>
                <a:gd name="T58" fmla="+- 0 3017 2979"/>
                <a:gd name="T59" fmla="*/ 3017 h 115"/>
                <a:gd name="T60" fmla="+- 0 1802 1782"/>
                <a:gd name="T61" fmla="*/ T60 w 43"/>
                <a:gd name="T62" fmla="+- 0 3011 2979"/>
                <a:gd name="T63" fmla="*/ 3011 h 115"/>
                <a:gd name="T64" fmla="+- 0 1807 1782"/>
                <a:gd name="T65" fmla="*/ T64 w 43"/>
                <a:gd name="T66" fmla="+- 0 3007 2979"/>
                <a:gd name="T67" fmla="*/ 3007 h 115"/>
                <a:gd name="T68" fmla="+- 0 1810 1782"/>
                <a:gd name="T69" fmla="*/ T68 w 43"/>
                <a:gd name="T70" fmla="+- 0 3004 2979"/>
                <a:gd name="T71" fmla="*/ 3004 h 115"/>
                <a:gd name="T72" fmla="+- 0 1824 1782"/>
                <a:gd name="T73" fmla="*/ T72 w 43"/>
                <a:gd name="T74" fmla="+- 0 3004 2979"/>
                <a:gd name="T75" fmla="*/ 3004 h 115"/>
                <a:gd name="T76" fmla="+- 0 1824 1782"/>
                <a:gd name="T77" fmla="*/ T76 w 43"/>
                <a:gd name="T78" fmla="+- 0 2979 2979"/>
                <a:gd name="T79" fmla="*/ 2979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43" h="115">
                  <a:moveTo>
                    <a:pt x="42" y="25"/>
                  </a:moveTo>
                  <a:lnTo>
                    <a:pt x="28" y="25"/>
                  </a:lnTo>
                  <a:lnTo>
                    <a:pt x="28" y="115"/>
                  </a:lnTo>
                  <a:lnTo>
                    <a:pt x="42" y="115"/>
                  </a:lnTo>
                  <a:lnTo>
                    <a:pt x="42" y="25"/>
                  </a:lnTo>
                  <a:close/>
                  <a:moveTo>
                    <a:pt x="42" y="0"/>
                  </a:moveTo>
                  <a:lnTo>
                    <a:pt x="33" y="0"/>
                  </a:lnTo>
                  <a:lnTo>
                    <a:pt x="31" y="5"/>
                  </a:lnTo>
                  <a:lnTo>
                    <a:pt x="26" y="10"/>
                  </a:lnTo>
                  <a:lnTo>
                    <a:pt x="15" y="20"/>
                  </a:lnTo>
                  <a:lnTo>
                    <a:pt x="8" y="25"/>
                  </a:lnTo>
                  <a:lnTo>
                    <a:pt x="0" y="28"/>
                  </a:lnTo>
                  <a:lnTo>
                    <a:pt x="0" y="42"/>
                  </a:lnTo>
                  <a:lnTo>
                    <a:pt x="4" y="40"/>
                  </a:lnTo>
                  <a:lnTo>
                    <a:pt x="9" y="38"/>
                  </a:lnTo>
                  <a:lnTo>
                    <a:pt x="20" y="32"/>
                  </a:lnTo>
                  <a:lnTo>
                    <a:pt x="25" y="28"/>
                  </a:lnTo>
                  <a:lnTo>
                    <a:pt x="28" y="25"/>
                  </a:lnTo>
                  <a:lnTo>
                    <a:pt x="42" y="25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sp>
          <p:nvSpPr>
            <p:cNvPr id="33" name="AutoShape 332"/>
            <p:cNvSpPr>
              <a:spLocks/>
            </p:cNvSpPr>
            <p:nvPr/>
          </p:nvSpPr>
          <p:spPr bwMode="auto">
            <a:xfrm>
              <a:off x="1860" y="2980"/>
              <a:ext cx="76" cy="115"/>
            </a:xfrm>
            <a:custGeom>
              <a:avLst/>
              <a:gdLst>
                <a:gd name="T0" fmla="+- 0 1875 1860"/>
                <a:gd name="T1" fmla="*/ T0 w 76"/>
                <a:gd name="T2" fmla="+- 0 3062 2981"/>
                <a:gd name="T3" fmla="*/ 3062 h 115"/>
                <a:gd name="T4" fmla="+- 0 1860 1860"/>
                <a:gd name="T5" fmla="*/ T4 w 76"/>
                <a:gd name="T6" fmla="+- 0 3064 2981"/>
                <a:gd name="T7" fmla="*/ 3064 h 115"/>
                <a:gd name="T8" fmla="+- 0 1861 1860"/>
                <a:gd name="T9" fmla="*/ T8 w 76"/>
                <a:gd name="T10" fmla="+- 0 3073 2981"/>
                <a:gd name="T11" fmla="*/ 3073 h 115"/>
                <a:gd name="T12" fmla="+- 0 1865 1860"/>
                <a:gd name="T13" fmla="*/ T12 w 76"/>
                <a:gd name="T14" fmla="+- 0 3081 2981"/>
                <a:gd name="T15" fmla="*/ 3081 h 115"/>
                <a:gd name="T16" fmla="+- 0 1878 1860"/>
                <a:gd name="T17" fmla="*/ T16 w 76"/>
                <a:gd name="T18" fmla="+- 0 3093 2981"/>
                <a:gd name="T19" fmla="*/ 3093 h 115"/>
                <a:gd name="T20" fmla="+- 0 1887 1860"/>
                <a:gd name="T21" fmla="*/ T20 w 76"/>
                <a:gd name="T22" fmla="+- 0 3096 2981"/>
                <a:gd name="T23" fmla="*/ 3096 h 115"/>
                <a:gd name="T24" fmla="+- 0 1910 1860"/>
                <a:gd name="T25" fmla="*/ T24 w 76"/>
                <a:gd name="T26" fmla="+- 0 3096 2981"/>
                <a:gd name="T27" fmla="*/ 3096 h 115"/>
                <a:gd name="T28" fmla="+- 0 1920 1860"/>
                <a:gd name="T29" fmla="*/ T28 w 76"/>
                <a:gd name="T30" fmla="+- 0 3091 2981"/>
                <a:gd name="T31" fmla="*/ 3091 h 115"/>
                <a:gd name="T32" fmla="+- 0 1925 1860"/>
                <a:gd name="T33" fmla="*/ T32 w 76"/>
                <a:gd name="T34" fmla="+- 0 3084 2981"/>
                <a:gd name="T35" fmla="*/ 3084 h 115"/>
                <a:gd name="T36" fmla="+- 0 1891 1860"/>
                <a:gd name="T37" fmla="*/ T36 w 76"/>
                <a:gd name="T38" fmla="+- 0 3084 2981"/>
                <a:gd name="T39" fmla="*/ 3084 h 115"/>
                <a:gd name="T40" fmla="+- 0 1887 1860"/>
                <a:gd name="T41" fmla="*/ T40 w 76"/>
                <a:gd name="T42" fmla="+- 0 3082 2981"/>
                <a:gd name="T43" fmla="*/ 3082 h 115"/>
                <a:gd name="T44" fmla="+- 0 1879 1860"/>
                <a:gd name="T45" fmla="*/ T44 w 76"/>
                <a:gd name="T46" fmla="+- 0 3075 2981"/>
                <a:gd name="T47" fmla="*/ 3075 h 115"/>
                <a:gd name="T48" fmla="+- 0 1876 1860"/>
                <a:gd name="T49" fmla="*/ T48 w 76"/>
                <a:gd name="T50" fmla="+- 0 3070 2981"/>
                <a:gd name="T51" fmla="*/ 3070 h 115"/>
                <a:gd name="T52" fmla="+- 0 1875 1860"/>
                <a:gd name="T53" fmla="*/ T52 w 76"/>
                <a:gd name="T54" fmla="+- 0 3062 2981"/>
                <a:gd name="T55" fmla="*/ 3062 h 115"/>
                <a:gd name="T56" fmla="+- 0 1928 1860"/>
                <a:gd name="T57" fmla="*/ T56 w 76"/>
                <a:gd name="T58" fmla="+- 0 3030 2981"/>
                <a:gd name="T59" fmla="*/ 3030 h 115"/>
                <a:gd name="T60" fmla="+- 0 1904 1860"/>
                <a:gd name="T61" fmla="*/ T60 w 76"/>
                <a:gd name="T62" fmla="+- 0 3030 2981"/>
                <a:gd name="T63" fmla="*/ 3030 h 115"/>
                <a:gd name="T64" fmla="+- 0 1910 1860"/>
                <a:gd name="T65" fmla="*/ T64 w 76"/>
                <a:gd name="T66" fmla="+- 0 3032 2981"/>
                <a:gd name="T67" fmla="*/ 3032 h 115"/>
                <a:gd name="T68" fmla="+- 0 1919 1860"/>
                <a:gd name="T69" fmla="*/ T68 w 76"/>
                <a:gd name="T70" fmla="+- 0 3042 2981"/>
                <a:gd name="T71" fmla="*/ 3042 h 115"/>
                <a:gd name="T72" fmla="+- 0 1921 1860"/>
                <a:gd name="T73" fmla="*/ T72 w 76"/>
                <a:gd name="T74" fmla="+- 0 3048 2981"/>
                <a:gd name="T75" fmla="*/ 3048 h 115"/>
                <a:gd name="T76" fmla="+- 0 1921 1860"/>
                <a:gd name="T77" fmla="*/ T76 w 76"/>
                <a:gd name="T78" fmla="+- 0 3065 2981"/>
                <a:gd name="T79" fmla="*/ 3065 h 115"/>
                <a:gd name="T80" fmla="+- 0 1919 1860"/>
                <a:gd name="T81" fmla="*/ T80 w 76"/>
                <a:gd name="T82" fmla="+- 0 3071 2981"/>
                <a:gd name="T83" fmla="*/ 3071 h 115"/>
                <a:gd name="T84" fmla="+- 0 1909 1860"/>
                <a:gd name="T85" fmla="*/ T84 w 76"/>
                <a:gd name="T86" fmla="+- 0 3082 2981"/>
                <a:gd name="T87" fmla="*/ 3082 h 115"/>
                <a:gd name="T88" fmla="+- 0 1904 1860"/>
                <a:gd name="T89" fmla="*/ T88 w 76"/>
                <a:gd name="T90" fmla="+- 0 3084 2981"/>
                <a:gd name="T91" fmla="*/ 3084 h 115"/>
                <a:gd name="T92" fmla="+- 0 1925 1860"/>
                <a:gd name="T93" fmla="*/ T92 w 76"/>
                <a:gd name="T94" fmla="+- 0 3084 2981"/>
                <a:gd name="T95" fmla="*/ 3084 h 115"/>
                <a:gd name="T96" fmla="+- 0 1933 1860"/>
                <a:gd name="T97" fmla="*/ T96 w 76"/>
                <a:gd name="T98" fmla="+- 0 3074 2981"/>
                <a:gd name="T99" fmla="*/ 3074 h 115"/>
                <a:gd name="T100" fmla="+- 0 1936 1860"/>
                <a:gd name="T101" fmla="*/ T100 w 76"/>
                <a:gd name="T102" fmla="+- 0 3065 2981"/>
                <a:gd name="T103" fmla="*/ 3065 h 115"/>
                <a:gd name="T104" fmla="+- 0 1936 1860"/>
                <a:gd name="T105" fmla="*/ T104 w 76"/>
                <a:gd name="T106" fmla="+- 0 3044 2981"/>
                <a:gd name="T107" fmla="*/ 3044 h 115"/>
                <a:gd name="T108" fmla="+- 0 1933 1860"/>
                <a:gd name="T109" fmla="*/ T108 w 76"/>
                <a:gd name="T110" fmla="+- 0 3035 2981"/>
                <a:gd name="T111" fmla="*/ 3035 h 115"/>
                <a:gd name="T112" fmla="+- 0 1928 1860"/>
                <a:gd name="T113" fmla="*/ T112 w 76"/>
                <a:gd name="T114" fmla="+- 0 3030 2981"/>
                <a:gd name="T115" fmla="*/ 3030 h 115"/>
                <a:gd name="T116" fmla="+- 0 1931 1860"/>
                <a:gd name="T117" fmla="*/ T116 w 76"/>
                <a:gd name="T118" fmla="+- 0 2981 2981"/>
                <a:gd name="T119" fmla="*/ 2981 h 115"/>
                <a:gd name="T120" fmla="+- 0 1874 1860"/>
                <a:gd name="T121" fmla="*/ T120 w 76"/>
                <a:gd name="T122" fmla="+- 0 2981 2981"/>
                <a:gd name="T123" fmla="*/ 2981 h 115"/>
                <a:gd name="T124" fmla="+- 0 1863 1860"/>
                <a:gd name="T125" fmla="*/ T124 w 76"/>
                <a:gd name="T126" fmla="+- 0 3040 2981"/>
                <a:gd name="T127" fmla="*/ 3040 h 115"/>
                <a:gd name="T128" fmla="+- 0 1876 1860"/>
                <a:gd name="T129" fmla="*/ T128 w 76"/>
                <a:gd name="T130" fmla="+- 0 3041 2981"/>
                <a:gd name="T131" fmla="*/ 3041 h 115"/>
                <a:gd name="T132" fmla="+- 0 1878 1860"/>
                <a:gd name="T133" fmla="*/ T132 w 76"/>
                <a:gd name="T134" fmla="+- 0 3038 2981"/>
                <a:gd name="T135" fmla="*/ 3038 h 115"/>
                <a:gd name="T136" fmla="+- 0 1881 1860"/>
                <a:gd name="T137" fmla="*/ T136 w 76"/>
                <a:gd name="T138" fmla="+- 0 3035 2981"/>
                <a:gd name="T139" fmla="*/ 3035 h 115"/>
                <a:gd name="T140" fmla="+- 0 1888 1860"/>
                <a:gd name="T141" fmla="*/ T140 w 76"/>
                <a:gd name="T142" fmla="+- 0 3031 2981"/>
                <a:gd name="T143" fmla="*/ 3031 h 115"/>
                <a:gd name="T144" fmla="+- 0 1892 1860"/>
                <a:gd name="T145" fmla="*/ T144 w 76"/>
                <a:gd name="T146" fmla="+- 0 3030 2981"/>
                <a:gd name="T147" fmla="*/ 3030 h 115"/>
                <a:gd name="T148" fmla="+- 0 1928 1860"/>
                <a:gd name="T149" fmla="*/ T148 w 76"/>
                <a:gd name="T150" fmla="+- 0 3030 2981"/>
                <a:gd name="T151" fmla="*/ 3030 h 115"/>
                <a:gd name="T152" fmla="+- 0 1923 1860"/>
                <a:gd name="T153" fmla="*/ T152 w 76"/>
                <a:gd name="T154" fmla="+- 0 3025 2981"/>
                <a:gd name="T155" fmla="*/ 3025 h 115"/>
                <a:gd name="T156" fmla="+- 0 1879 1860"/>
                <a:gd name="T157" fmla="*/ T156 w 76"/>
                <a:gd name="T158" fmla="+- 0 3025 2981"/>
                <a:gd name="T159" fmla="*/ 3025 h 115"/>
                <a:gd name="T160" fmla="+- 0 1885 1860"/>
                <a:gd name="T161" fmla="*/ T160 w 76"/>
                <a:gd name="T162" fmla="+- 0 2994 2981"/>
                <a:gd name="T163" fmla="*/ 2994 h 115"/>
                <a:gd name="T164" fmla="+- 0 1931 1860"/>
                <a:gd name="T165" fmla="*/ T164 w 76"/>
                <a:gd name="T166" fmla="+- 0 2994 2981"/>
                <a:gd name="T167" fmla="*/ 2994 h 115"/>
                <a:gd name="T168" fmla="+- 0 1931 1860"/>
                <a:gd name="T169" fmla="*/ T168 w 76"/>
                <a:gd name="T170" fmla="+- 0 2981 2981"/>
                <a:gd name="T171" fmla="*/ 2981 h 115"/>
                <a:gd name="T172" fmla="+- 0 1910 1860"/>
                <a:gd name="T173" fmla="*/ T172 w 76"/>
                <a:gd name="T174" fmla="+- 0 3018 2981"/>
                <a:gd name="T175" fmla="*/ 3018 h 115"/>
                <a:gd name="T176" fmla="+- 0 1893 1860"/>
                <a:gd name="T177" fmla="*/ T176 w 76"/>
                <a:gd name="T178" fmla="+- 0 3018 2981"/>
                <a:gd name="T179" fmla="*/ 3018 h 115"/>
                <a:gd name="T180" fmla="+- 0 1886 1860"/>
                <a:gd name="T181" fmla="*/ T180 w 76"/>
                <a:gd name="T182" fmla="+- 0 3020 2981"/>
                <a:gd name="T183" fmla="*/ 3020 h 115"/>
                <a:gd name="T184" fmla="+- 0 1879 1860"/>
                <a:gd name="T185" fmla="*/ T184 w 76"/>
                <a:gd name="T186" fmla="+- 0 3025 2981"/>
                <a:gd name="T187" fmla="*/ 3025 h 115"/>
                <a:gd name="T188" fmla="+- 0 1923 1860"/>
                <a:gd name="T189" fmla="*/ T188 w 76"/>
                <a:gd name="T190" fmla="+- 0 3025 2981"/>
                <a:gd name="T191" fmla="*/ 3025 h 115"/>
                <a:gd name="T192" fmla="+- 0 1919 1860"/>
                <a:gd name="T193" fmla="*/ T192 w 76"/>
                <a:gd name="T194" fmla="+- 0 3021 2981"/>
                <a:gd name="T195" fmla="*/ 3021 h 115"/>
                <a:gd name="T196" fmla="+- 0 1910 1860"/>
                <a:gd name="T197" fmla="*/ T196 w 76"/>
                <a:gd name="T198" fmla="+- 0 3018 2981"/>
                <a:gd name="T199" fmla="*/ 3018 h 11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</a:cxnLst>
              <a:rect l="0" t="0" r="r" b="b"/>
              <a:pathLst>
                <a:path w="76" h="115">
                  <a:moveTo>
                    <a:pt x="15" y="81"/>
                  </a:moveTo>
                  <a:lnTo>
                    <a:pt x="0" y="83"/>
                  </a:lnTo>
                  <a:lnTo>
                    <a:pt x="1" y="92"/>
                  </a:lnTo>
                  <a:lnTo>
                    <a:pt x="5" y="100"/>
                  </a:lnTo>
                  <a:lnTo>
                    <a:pt x="18" y="112"/>
                  </a:lnTo>
                  <a:lnTo>
                    <a:pt x="27" y="115"/>
                  </a:lnTo>
                  <a:lnTo>
                    <a:pt x="50" y="115"/>
                  </a:lnTo>
                  <a:lnTo>
                    <a:pt x="60" y="110"/>
                  </a:lnTo>
                  <a:lnTo>
                    <a:pt x="65" y="103"/>
                  </a:lnTo>
                  <a:lnTo>
                    <a:pt x="31" y="103"/>
                  </a:lnTo>
                  <a:lnTo>
                    <a:pt x="27" y="101"/>
                  </a:lnTo>
                  <a:lnTo>
                    <a:pt x="19" y="94"/>
                  </a:lnTo>
                  <a:lnTo>
                    <a:pt x="16" y="89"/>
                  </a:lnTo>
                  <a:lnTo>
                    <a:pt x="15" y="81"/>
                  </a:lnTo>
                  <a:close/>
                  <a:moveTo>
                    <a:pt x="68" y="49"/>
                  </a:moveTo>
                  <a:lnTo>
                    <a:pt x="44" y="49"/>
                  </a:lnTo>
                  <a:lnTo>
                    <a:pt x="50" y="51"/>
                  </a:lnTo>
                  <a:lnTo>
                    <a:pt x="59" y="61"/>
                  </a:lnTo>
                  <a:lnTo>
                    <a:pt x="61" y="67"/>
                  </a:lnTo>
                  <a:lnTo>
                    <a:pt x="61" y="84"/>
                  </a:lnTo>
                  <a:lnTo>
                    <a:pt x="59" y="90"/>
                  </a:lnTo>
                  <a:lnTo>
                    <a:pt x="49" y="101"/>
                  </a:lnTo>
                  <a:lnTo>
                    <a:pt x="44" y="103"/>
                  </a:lnTo>
                  <a:lnTo>
                    <a:pt x="65" y="103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76" y="63"/>
                  </a:lnTo>
                  <a:lnTo>
                    <a:pt x="73" y="54"/>
                  </a:lnTo>
                  <a:lnTo>
                    <a:pt x="68" y="49"/>
                  </a:lnTo>
                  <a:close/>
                  <a:moveTo>
                    <a:pt x="71" y="0"/>
                  </a:moveTo>
                  <a:lnTo>
                    <a:pt x="14" y="0"/>
                  </a:lnTo>
                  <a:lnTo>
                    <a:pt x="3" y="59"/>
                  </a:lnTo>
                  <a:lnTo>
                    <a:pt x="16" y="60"/>
                  </a:lnTo>
                  <a:lnTo>
                    <a:pt x="18" y="57"/>
                  </a:lnTo>
                  <a:lnTo>
                    <a:pt x="21" y="54"/>
                  </a:lnTo>
                  <a:lnTo>
                    <a:pt x="28" y="50"/>
                  </a:lnTo>
                  <a:lnTo>
                    <a:pt x="32" y="49"/>
                  </a:lnTo>
                  <a:lnTo>
                    <a:pt x="68" y="49"/>
                  </a:lnTo>
                  <a:lnTo>
                    <a:pt x="63" y="44"/>
                  </a:lnTo>
                  <a:lnTo>
                    <a:pt x="19" y="44"/>
                  </a:lnTo>
                  <a:lnTo>
                    <a:pt x="25" y="13"/>
                  </a:lnTo>
                  <a:lnTo>
                    <a:pt x="71" y="13"/>
                  </a:lnTo>
                  <a:lnTo>
                    <a:pt x="71" y="0"/>
                  </a:lnTo>
                  <a:close/>
                  <a:moveTo>
                    <a:pt x="50" y="37"/>
                  </a:moveTo>
                  <a:lnTo>
                    <a:pt x="33" y="37"/>
                  </a:lnTo>
                  <a:lnTo>
                    <a:pt x="26" y="39"/>
                  </a:lnTo>
                  <a:lnTo>
                    <a:pt x="19" y="44"/>
                  </a:lnTo>
                  <a:lnTo>
                    <a:pt x="63" y="44"/>
                  </a:lnTo>
                  <a:lnTo>
                    <a:pt x="59" y="40"/>
                  </a:lnTo>
                  <a:lnTo>
                    <a:pt x="5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34" name="Picture 33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2978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3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599"/>
              <a:ext cx="166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2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2599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" y="2219"/>
              <a:ext cx="167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2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2219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2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1" y="1840"/>
              <a:ext cx="164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2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1840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324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1" y="1461"/>
              <a:ext cx="16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32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1461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32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6" y="1081"/>
              <a:ext cx="169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32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1081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32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6" y="702"/>
              <a:ext cx="170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31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" y="702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7" name="Line 318"/>
            <p:cNvCxnSpPr>
              <a:cxnSpLocks noChangeShapeType="1"/>
            </p:cNvCxnSpPr>
            <p:nvPr/>
          </p:nvCxnSpPr>
          <p:spPr bwMode="auto">
            <a:xfrm>
              <a:off x="2330" y="766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Line 317"/>
            <p:cNvCxnSpPr>
              <a:cxnSpLocks noChangeShapeType="1"/>
            </p:cNvCxnSpPr>
            <p:nvPr/>
          </p:nvCxnSpPr>
          <p:spPr bwMode="auto">
            <a:xfrm>
              <a:off x="2330" y="1145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Line 316"/>
            <p:cNvCxnSpPr>
              <a:cxnSpLocks noChangeShapeType="1"/>
            </p:cNvCxnSpPr>
            <p:nvPr/>
          </p:nvCxnSpPr>
          <p:spPr bwMode="auto">
            <a:xfrm>
              <a:off x="2330" y="1524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Line 315"/>
            <p:cNvCxnSpPr>
              <a:cxnSpLocks noChangeShapeType="1"/>
            </p:cNvCxnSpPr>
            <p:nvPr/>
          </p:nvCxnSpPr>
          <p:spPr bwMode="auto">
            <a:xfrm>
              <a:off x="2330" y="1904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314"/>
            <p:cNvCxnSpPr>
              <a:cxnSpLocks noChangeShapeType="1"/>
            </p:cNvCxnSpPr>
            <p:nvPr/>
          </p:nvCxnSpPr>
          <p:spPr bwMode="auto">
            <a:xfrm>
              <a:off x="2330" y="2283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313"/>
            <p:cNvCxnSpPr>
              <a:cxnSpLocks noChangeShapeType="1"/>
            </p:cNvCxnSpPr>
            <p:nvPr/>
          </p:nvCxnSpPr>
          <p:spPr bwMode="auto">
            <a:xfrm>
              <a:off x="2330" y="2663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312"/>
            <p:cNvCxnSpPr>
              <a:cxnSpLocks noChangeShapeType="1"/>
            </p:cNvCxnSpPr>
            <p:nvPr/>
          </p:nvCxnSpPr>
          <p:spPr bwMode="auto">
            <a:xfrm>
              <a:off x="2330" y="3042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311"/>
            <p:cNvCxnSpPr>
              <a:cxnSpLocks noChangeShapeType="1"/>
            </p:cNvCxnSpPr>
            <p:nvPr/>
          </p:nvCxnSpPr>
          <p:spPr bwMode="auto">
            <a:xfrm>
              <a:off x="2330" y="3421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310"/>
            <p:cNvCxnSpPr>
              <a:cxnSpLocks noChangeShapeType="1"/>
            </p:cNvCxnSpPr>
            <p:nvPr/>
          </p:nvCxnSpPr>
          <p:spPr bwMode="auto">
            <a:xfrm>
              <a:off x="2330" y="3801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309"/>
            <p:cNvCxnSpPr>
              <a:cxnSpLocks noChangeShapeType="1"/>
            </p:cNvCxnSpPr>
            <p:nvPr/>
          </p:nvCxnSpPr>
          <p:spPr bwMode="auto">
            <a:xfrm>
              <a:off x="2330" y="4182"/>
              <a:ext cx="5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7" name="Picture 308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0" y="4325"/>
              <a:ext cx="992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30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4" y="4325"/>
              <a:ext cx="1019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306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2" y="4323"/>
              <a:ext cx="83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305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2" y="1209"/>
              <a:ext cx="14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04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" y="1209"/>
              <a:ext cx="2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30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3" y="2677"/>
              <a:ext cx="14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302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8" y="2677"/>
              <a:ext cx="253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AutoShape 301"/>
            <p:cNvSpPr>
              <a:spLocks/>
            </p:cNvSpPr>
            <p:nvPr/>
          </p:nvSpPr>
          <p:spPr bwMode="auto">
            <a:xfrm>
              <a:off x="7487" y="3685"/>
              <a:ext cx="76" cy="117"/>
            </a:xfrm>
            <a:custGeom>
              <a:avLst/>
              <a:gdLst>
                <a:gd name="T0" fmla="+- 0 7515 7488"/>
                <a:gd name="T1" fmla="*/ T0 w 76"/>
                <a:gd name="T2" fmla="+- 0 3686 3686"/>
                <a:gd name="T3" fmla="*/ 3686 h 117"/>
                <a:gd name="T4" fmla="+- 0 7495 7488"/>
                <a:gd name="T5" fmla="*/ T4 w 76"/>
                <a:gd name="T6" fmla="+- 0 3700 3686"/>
                <a:gd name="T7" fmla="*/ 3700 h 117"/>
                <a:gd name="T8" fmla="+- 0 7492 7488"/>
                <a:gd name="T9" fmla="*/ T8 w 76"/>
                <a:gd name="T10" fmla="+- 0 3721 3686"/>
                <a:gd name="T11" fmla="*/ 3721 h 117"/>
                <a:gd name="T12" fmla="+- 0 7499 7488"/>
                <a:gd name="T13" fmla="*/ T12 w 76"/>
                <a:gd name="T14" fmla="+- 0 3734 3686"/>
                <a:gd name="T15" fmla="*/ 3734 h 117"/>
                <a:gd name="T16" fmla="+- 0 7509 7488"/>
                <a:gd name="T17" fmla="*/ T16 w 76"/>
                <a:gd name="T18" fmla="+- 0 3739 3686"/>
                <a:gd name="T19" fmla="*/ 3739 h 117"/>
                <a:gd name="T20" fmla="+- 0 7497 7488"/>
                <a:gd name="T21" fmla="*/ T20 w 76"/>
                <a:gd name="T22" fmla="+- 0 3744 3686"/>
                <a:gd name="T23" fmla="*/ 3744 h 117"/>
                <a:gd name="T24" fmla="+- 0 7490 7488"/>
                <a:gd name="T25" fmla="*/ T24 w 76"/>
                <a:gd name="T26" fmla="+- 0 3754 3686"/>
                <a:gd name="T27" fmla="*/ 3754 h 117"/>
                <a:gd name="T28" fmla="+- 0 7488 7488"/>
                <a:gd name="T29" fmla="*/ T28 w 76"/>
                <a:gd name="T30" fmla="+- 0 3778 3686"/>
                <a:gd name="T31" fmla="*/ 3778 h 117"/>
                <a:gd name="T32" fmla="+- 0 7505 7488"/>
                <a:gd name="T33" fmla="*/ T32 w 76"/>
                <a:gd name="T34" fmla="+- 0 3799 3686"/>
                <a:gd name="T35" fmla="*/ 3799 h 117"/>
                <a:gd name="T36" fmla="+- 0 7537 7488"/>
                <a:gd name="T37" fmla="*/ T36 w 76"/>
                <a:gd name="T38" fmla="+- 0 3803 3686"/>
                <a:gd name="T39" fmla="*/ 3803 h 117"/>
                <a:gd name="T40" fmla="+- 0 7554 7488"/>
                <a:gd name="T41" fmla="*/ T40 w 76"/>
                <a:gd name="T42" fmla="+- 0 3791 3686"/>
                <a:gd name="T43" fmla="*/ 3791 h 117"/>
                <a:gd name="T44" fmla="+- 0 7517 7488"/>
                <a:gd name="T45" fmla="*/ T44 w 76"/>
                <a:gd name="T46" fmla="+- 0 3790 3686"/>
                <a:gd name="T47" fmla="*/ 3790 h 117"/>
                <a:gd name="T48" fmla="+- 0 7507 7488"/>
                <a:gd name="T49" fmla="*/ T48 w 76"/>
                <a:gd name="T50" fmla="+- 0 3783 3686"/>
                <a:gd name="T51" fmla="*/ 3783 h 117"/>
                <a:gd name="T52" fmla="+- 0 7502 7488"/>
                <a:gd name="T53" fmla="*/ T52 w 76"/>
                <a:gd name="T54" fmla="+- 0 3772 3686"/>
                <a:gd name="T55" fmla="*/ 3772 h 117"/>
                <a:gd name="T56" fmla="+- 0 7504 7488"/>
                <a:gd name="T57" fmla="*/ T56 w 76"/>
                <a:gd name="T58" fmla="+- 0 3756 3686"/>
                <a:gd name="T59" fmla="*/ 3756 h 117"/>
                <a:gd name="T60" fmla="+- 0 7518 7488"/>
                <a:gd name="T61" fmla="*/ T60 w 76"/>
                <a:gd name="T62" fmla="+- 0 3745 3686"/>
                <a:gd name="T63" fmla="*/ 3745 h 117"/>
                <a:gd name="T64" fmla="+- 0 7554 7488"/>
                <a:gd name="T65" fmla="*/ T64 w 76"/>
                <a:gd name="T66" fmla="+- 0 3745 3686"/>
                <a:gd name="T67" fmla="*/ 3745 h 117"/>
                <a:gd name="T68" fmla="+- 0 7542 7488"/>
                <a:gd name="T69" fmla="*/ T68 w 76"/>
                <a:gd name="T70" fmla="+- 0 3739 3686"/>
                <a:gd name="T71" fmla="*/ 3739 h 117"/>
                <a:gd name="T72" fmla="+- 0 7552 7488"/>
                <a:gd name="T73" fmla="*/ T72 w 76"/>
                <a:gd name="T74" fmla="+- 0 3734 3686"/>
                <a:gd name="T75" fmla="*/ 3734 h 117"/>
                <a:gd name="T76" fmla="+- 0 7520 7488"/>
                <a:gd name="T77" fmla="*/ T76 w 76"/>
                <a:gd name="T78" fmla="+- 0 3733 3686"/>
                <a:gd name="T79" fmla="*/ 3733 h 117"/>
                <a:gd name="T80" fmla="+- 0 7508 7488"/>
                <a:gd name="T81" fmla="*/ T80 w 76"/>
                <a:gd name="T82" fmla="+- 0 3725 3686"/>
                <a:gd name="T83" fmla="*/ 3725 h 117"/>
                <a:gd name="T84" fmla="+- 0 7507 7488"/>
                <a:gd name="T85" fmla="*/ T84 w 76"/>
                <a:gd name="T86" fmla="+- 0 3710 3686"/>
                <a:gd name="T87" fmla="*/ 3710 h 117"/>
                <a:gd name="T88" fmla="+- 0 7516 7488"/>
                <a:gd name="T89" fmla="*/ T88 w 76"/>
                <a:gd name="T90" fmla="+- 0 3699 3686"/>
                <a:gd name="T91" fmla="*/ 3699 h 117"/>
                <a:gd name="T92" fmla="+- 0 7552 7488"/>
                <a:gd name="T93" fmla="*/ T92 w 76"/>
                <a:gd name="T94" fmla="+- 0 3697 3686"/>
                <a:gd name="T95" fmla="*/ 3697 h 117"/>
                <a:gd name="T96" fmla="+- 0 7535 7488"/>
                <a:gd name="T97" fmla="*/ T96 w 76"/>
                <a:gd name="T98" fmla="+- 0 3686 3686"/>
                <a:gd name="T99" fmla="*/ 3686 h 117"/>
                <a:gd name="T100" fmla="+- 0 7532 7488"/>
                <a:gd name="T101" fmla="*/ T100 w 76"/>
                <a:gd name="T102" fmla="+- 0 3745 3686"/>
                <a:gd name="T103" fmla="*/ 3745 h 117"/>
                <a:gd name="T104" fmla="+- 0 7547 7488"/>
                <a:gd name="T105" fmla="*/ T104 w 76"/>
                <a:gd name="T106" fmla="+- 0 3756 3686"/>
                <a:gd name="T107" fmla="*/ 3756 h 117"/>
                <a:gd name="T108" fmla="+- 0 7549 7488"/>
                <a:gd name="T109" fmla="*/ T108 w 76"/>
                <a:gd name="T110" fmla="+- 0 3775 3686"/>
                <a:gd name="T111" fmla="*/ 3775 h 117"/>
                <a:gd name="T112" fmla="+- 0 7538 7488"/>
                <a:gd name="T113" fmla="*/ T112 w 76"/>
                <a:gd name="T114" fmla="+- 0 3789 3686"/>
                <a:gd name="T115" fmla="*/ 3789 h 117"/>
                <a:gd name="T116" fmla="+- 0 7554 7488"/>
                <a:gd name="T117" fmla="*/ T116 w 76"/>
                <a:gd name="T118" fmla="+- 0 3791 3686"/>
                <a:gd name="T119" fmla="*/ 3791 h 117"/>
                <a:gd name="T120" fmla="+- 0 7563 7488"/>
                <a:gd name="T121" fmla="*/ T120 w 76"/>
                <a:gd name="T122" fmla="+- 0 3778 3686"/>
                <a:gd name="T123" fmla="*/ 3778 h 117"/>
                <a:gd name="T124" fmla="+- 0 7561 7488"/>
                <a:gd name="T125" fmla="*/ T124 w 76"/>
                <a:gd name="T126" fmla="+- 0 3755 3686"/>
                <a:gd name="T127" fmla="*/ 3755 h 117"/>
                <a:gd name="T128" fmla="+- 0 7552 7488"/>
                <a:gd name="T129" fmla="*/ T128 w 76"/>
                <a:gd name="T130" fmla="+- 0 3697 3686"/>
                <a:gd name="T131" fmla="*/ 3697 h 117"/>
                <a:gd name="T132" fmla="+- 0 7535 7488"/>
                <a:gd name="T133" fmla="*/ T132 w 76"/>
                <a:gd name="T134" fmla="+- 0 3699 3686"/>
                <a:gd name="T135" fmla="*/ 3699 h 117"/>
                <a:gd name="T136" fmla="+- 0 7542 7488"/>
                <a:gd name="T137" fmla="*/ T136 w 76"/>
                <a:gd name="T138" fmla="+- 0 3706 3686"/>
                <a:gd name="T139" fmla="*/ 3706 h 117"/>
                <a:gd name="T140" fmla="+- 0 7544 7488"/>
                <a:gd name="T141" fmla="*/ T140 w 76"/>
                <a:gd name="T142" fmla="+- 0 3721 3686"/>
                <a:gd name="T143" fmla="*/ 3721 h 117"/>
                <a:gd name="T144" fmla="+- 0 7535 7488"/>
                <a:gd name="T145" fmla="*/ T144 w 76"/>
                <a:gd name="T146" fmla="+- 0 3732 3686"/>
                <a:gd name="T147" fmla="*/ 3732 h 117"/>
                <a:gd name="T148" fmla="+- 0 7552 7488"/>
                <a:gd name="T149" fmla="*/ T148 w 76"/>
                <a:gd name="T150" fmla="+- 0 3733 3686"/>
                <a:gd name="T151" fmla="*/ 3733 h 117"/>
                <a:gd name="T152" fmla="+- 0 7557 7488"/>
                <a:gd name="T153" fmla="*/ T152 w 76"/>
                <a:gd name="T154" fmla="+- 0 3726 3686"/>
                <a:gd name="T155" fmla="*/ 3726 h 117"/>
                <a:gd name="T156" fmla="+- 0 7558 7488"/>
                <a:gd name="T157" fmla="*/ T156 w 76"/>
                <a:gd name="T158" fmla="+- 0 3707 3686"/>
                <a:gd name="T159" fmla="*/ 3707 h 117"/>
                <a:gd name="T160" fmla="+- 0 7552 7488"/>
                <a:gd name="T161" fmla="*/ T160 w 76"/>
                <a:gd name="T162" fmla="+- 0 3697 3686"/>
                <a:gd name="T163" fmla="*/ 3697 h 11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76" h="117">
                  <a:moveTo>
                    <a:pt x="47" y="0"/>
                  </a:moveTo>
                  <a:lnTo>
                    <a:pt x="27" y="0"/>
                  </a:lnTo>
                  <a:lnTo>
                    <a:pt x="19" y="3"/>
                  </a:lnTo>
                  <a:lnTo>
                    <a:pt x="7" y="14"/>
                  </a:lnTo>
                  <a:lnTo>
                    <a:pt x="4" y="21"/>
                  </a:lnTo>
                  <a:lnTo>
                    <a:pt x="4" y="35"/>
                  </a:lnTo>
                  <a:lnTo>
                    <a:pt x="6" y="40"/>
                  </a:lnTo>
                  <a:lnTo>
                    <a:pt x="11" y="48"/>
                  </a:lnTo>
                  <a:lnTo>
                    <a:pt x="16" y="51"/>
                  </a:lnTo>
                  <a:lnTo>
                    <a:pt x="21" y="53"/>
                  </a:lnTo>
                  <a:lnTo>
                    <a:pt x="15" y="55"/>
                  </a:lnTo>
                  <a:lnTo>
                    <a:pt x="9" y="58"/>
                  </a:lnTo>
                  <a:lnTo>
                    <a:pt x="5" y="63"/>
                  </a:lnTo>
                  <a:lnTo>
                    <a:pt x="2" y="68"/>
                  </a:lnTo>
                  <a:lnTo>
                    <a:pt x="0" y="74"/>
                  </a:lnTo>
                  <a:lnTo>
                    <a:pt x="0" y="92"/>
                  </a:lnTo>
                  <a:lnTo>
                    <a:pt x="3" y="100"/>
                  </a:lnTo>
                  <a:lnTo>
                    <a:pt x="17" y="113"/>
                  </a:lnTo>
                  <a:lnTo>
                    <a:pt x="26" y="117"/>
                  </a:lnTo>
                  <a:lnTo>
                    <a:pt x="49" y="117"/>
                  </a:lnTo>
                  <a:lnTo>
                    <a:pt x="58" y="113"/>
                  </a:lnTo>
                  <a:lnTo>
                    <a:pt x="66" y="105"/>
                  </a:lnTo>
                  <a:lnTo>
                    <a:pt x="33" y="105"/>
                  </a:lnTo>
                  <a:lnTo>
                    <a:pt x="29" y="104"/>
                  </a:lnTo>
                  <a:lnTo>
                    <a:pt x="22" y="100"/>
                  </a:lnTo>
                  <a:lnTo>
                    <a:pt x="19" y="97"/>
                  </a:lnTo>
                  <a:lnTo>
                    <a:pt x="15" y="90"/>
                  </a:lnTo>
                  <a:lnTo>
                    <a:pt x="14" y="86"/>
                  </a:lnTo>
                  <a:lnTo>
                    <a:pt x="14" y="75"/>
                  </a:lnTo>
                  <a:lnTo>
                    <a:pt x="16" y="70"/>
                  </a:lnTo>
                  <a:lnTo>
                    <a:pt x="25" y="61"/>
                  </a:lnTo>
                  <a:lnTo>
                    <a:pt x="30" y="59"/>
                  </a:lnTo>
                  <a:lnTo>
                    <a:pt x="66" y="59"/>
                  </a:lnTo>
                  <a:lnTo>
                    <a:pt x="61" y="55"/>
                  </a:lnTo>
                  <a:lnTo>
                    <a:pt x="54" y="53"/>
                  </a:lnTo>
                  <a:lnTo>
                    <a:pt x="59" y="51"/>
                  </a:lnTo>
                  <a:lnTo>
                    <a:pt x="64" y="48"/>
                  </a:lnTo>
                  <a:lnTo>
                    <a:pt x="64" y="47"/>
                  </a:lnTo>
                  <a:lnTo>
                    <a:pt x="32" y="47"/>
                  </a:lnTo>
                  <a:lnTo>
                    <a:pt x="27" y="46"/>
                  </a:lnTo>
                  <a:lnTo>
                    <a:pt x="20" y="39"/>
                  </a:lnTo>
                  <a:lnTo>
                    <a:pt x="19" y="35"/>
                  </a:lnTo>
                  <a:lnTo>
                    <a:pt x="19" y="24"/>
                  </a:lnTo>
                  <a:lnTo>
                    <a:pt x="20" y="20"/>
                  </a:lnTo>
                  <a:lnTo>
                    <a:pt x="28" y="13"/>
                  </a:lnTo>
                  <a:lnTo>
                    <a:pt x="32" y="11"/>
                  </a:lnTo>
                  <a:lnTo>
                    <a:pt x="64" y="11"/>
                  </a:lnTo>
                  <a:lnTo>
                    <a:pt x="55" y="3"/>
                  </a:lnTo>
                  <a:lnTo>
                    <a:pt x="47" y="0"/>
                  </a:lnTo>
                  <a:close/>
                  <a:moveTo>
                    <a:pt x="66" y="59"/>
                  </a:moveTo>
                  <a:lnTo>
                    <a:pt x="44" y="59"/>
                  </a:lnTo>
                  <a:lnTo>
                    <a:pt x="50" y="61"/>
                  </a:lnTo>
                  <a:lnTo>
                    <a:pt x="59" y="70"/>
                  </a:lnTo>
                  <a:lnTo>
                    <a:pt x="61" y="75"/>
                  </a:lnTo>
                  <a:lnTo>
                    <a:pt x="61" y="89"/>
                  </a:lnTo>
                  <a:lnTo>
                    <a:pt x="59" y="94"/>
                  </a:lnTo>
                  <a:lnTo>
                    <a:pt x="50" y="103"/>
                  </a:lnTo>
                  <a:lnTo>
                    <a:pt x="44" y="105"/>
                  </a:lnTo>
                  <a:lnTo>
                    <a:pt x="66" y="105"/>
                  </a:lnTo>
                  <a:lnTo>
                    <a:pt x="72" y="100"/>
                  </a:lnTo>
                  <a:lnTo>
                    <a:pt x="75" y="92"/>
                  </a:lnTo>
                  <a:lnTo>
                    <a:pt x="75" y="75"/>
                  </a:lnTo>
                  <a:lnTo>
                    <a:pt x="73" y="69"/>
                  </a:lnTo>
                  <a:lnTo>
                    <a:pt x="66" y="59"/>
                  </a:lnTo>
                  <a:close/>
                  <a:moveTo>
                    <a:pt x="64" y="11"/>
                  </a:moveTo>
                  <a:lnTo>
                    <a:pt x="43" y="11"/>
                  </a:lnTo>
                  <a:lnTo>
                    <a:pt x="47" y="13"/>
                  </a:lnTo>
                  <a:lnTo>
                    <a:pt x="51" y="17"/>
                  </a:lnTo>
                  <a:lnTo>
                    <a:pt x="54" y="20"/>
                  </a:lnTo>
                  <a:lnTo>
                    <a:pt x="56" y="24"/>
                  </a:lnTo>
                  <a:lnTo>
                    <a:pt x="56" y="35"/>
                  </a:lnTo>
                  <a:lnTo>
                    <a:pt x="54" y="39"/>
                  </a:lnTo>
                  <a:lnTo>
                    <a:pt x="47" y="46"/>
                  </a:lnTo>
                  <a:lnTo>
                    <a:pt x="43" y="47"/>
                  </a:lnTo>
                  <a:lnTo>
                    <a:pt x="64" y="47"/>
                  </a:lnTo>
                  <a:lnTo>
                    <a:pt x="66" y="44"/>
                  </a:lnTo>
                  <a:lnTo>
                    <a:pt x="69" y="40"/>
                  </a:lnTo>
                  <a:lnTo>
                    <a:pt x="70" y="35"/>
                  </a:lnTo>
                  <a:lnTo>
                    <a:pt x="70" y="21"/>
                  </a:lnTo>
                  <a:lnTo>
                    <a:pt x="67" y="14"/>
                  </a:lnTo>
                  <a:lnTo>
                    <a:pt x="64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hu-HU"/>
            </a:p>
          </p:txBody>
        </p:sp>
        <p:pic>
          <p:nvPicPr>
            <p:cNvPr id="65" name="Picture 300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" y="3685"/>
              <a:ext cx="25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6" name="Szövegdoboz 65"/>
          <p:cNvSpPr txBox="1"/>
          <p:nvPr/>
        </p:nvSpPr>
        <p:spPr>
          <a:xfrm>
            <a:off x="971074" y="136895"/>
            <a:ext cx="6198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A megszűnt vállalkozások száma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99934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48478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9640" indent="143510" algn="just">
              <a:spcBef>
                <a:spcPts val="60"/>
              </a:spcBef>
              <a:spcAft>
                <a:spcPts val="0"/>
              </a:spcAft>
            </a:pP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„A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privatizáció során az állami vagyont óvatos becslések szerint a könyv szerinti 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érték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40‒50 százalékán értékesítették  a  2000- es évek fordulójáig, saját számításunk szerint csupán 28,7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százalékán.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Így esélyünk </a:t>
            </a:r>
            <a:r>
              <a:rPr lang="hu-HU" sz="2800" spc="-10" dirty="0">
                <a:latin typeface="Adobe Garamond Pro"/>
                <a:ea typeface="Adobe Garamond Pro"/>
                <a:cs typeface="Adobe Garamond Pro"/>
              </a:rPr>
              <a:t>sem</a:t>
            </a:r>
            <a:r>
              <a:rPr lang="hu-HU" sz="2800" spc="25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volt arra, hogy az eredeti elképzelések szerint   a 27,18 milliárd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dollár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könyv szerinti értékű, privatizációs körbe bevont állami működő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vagyon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felét értékesítve kivásároljuk</a:t>
            </a:r>
            <a:r>
              <a:rPr lang="hu-HU" sz="2800" spc="20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magunkat:” (</a:t>
            </a:r>
            <a:r>
              <a:rPr lang="hu-HU" sz="2800" dirty="0" err="1" smtClean="0">
                <a:latin typeface="Adobe Garamond Pro"/>
                <a:ea typeface="Adobe Garamond Pro"/>
                <a:cs typeface="Adobe Garamond Pro"/>
              </a:rPr>
              <a:t>György-Veres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 2016)</a:t>
            </a:r>
            <a:endParaRPr lang="hu-HU" sz="2800" dirty="0">
              <a:effectLst/>
              <a:latin typeface="Adobe Garamond Pro"/>
              <a:ea typeface="Adobe Garamond Pro"/>
              <a:cs typeface="Adobe Garamond Pro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87624" y="40466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smtClean="0"/>
              <a:t>A privatizációs veszteségek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80955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privatizáció eredménye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2010. évre vonatkozó társasági adóbevallás alapján készített statisztika szerint </a:t>
            </a:r>
            <a:r>
              <a:rPr lang="hu-HU" dirty="0" smtClean="0"/>
              <a:t>vállalati </a:t>
            </a:r>
            <a:r>
              <a:rPr lang="hu-HU" dirty="0"/>
              <a:t>szféra nettó árbevételének több mint a felét, exportjának háromnegyed részét a külföldi tulajdonú vállalatok </a:t>
            </a:r>
            <a:r>
              <a:rPr lang="hu-HU" dirty="0" smtClean="0"/>
              <a:t>adták,</a:t>
            </a:r>
          </a:p>
          <a:p>
            <a:r>
              <a:rPr lang="hu-HU" dirty="0" smtClean="0"/>
              <a:t>ugyanakkor </a:t>
            </a:r>
            <a:r>
              <a:rPr lang="hu-HU" dirty="0"/>
              <a:t>a foglalkoztatásban </a:t>
            </a:r>
            <a:r>
              <a:rPr lang="hu-HU" dirty="0" smtClean="0"/>
              <a:t>súlyuk</a:t>
            </a:r>
            <a:r>
              <a:rPr lang="hu-HU" dirty="0"/>
              <a:t>, mindössze 25 százalék. </a:t>
            </a:r>
          </a:p>
        </p:txBody>
      </p:sp>
    </p:spTree>
    <p:extLst>
      <p:ext uri="{BB962C8B-B14F-4D97-AF65-F5344CB8AC3E}">
        <p14:creationId xmlns:p14="http://schemas.microsoft.com/office/powerpoint/2010/main" val="120036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rendszerváltás előzményei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0717" y="1196752"/>
            <a:ext cx="8226083" cy="4896544"/>
          </a:xfrm>
        </p:spPr>
        <p:txBody>
          <a:bodyPr/>
          <a:lstStyle/>
          <a:p>
            <a:r>
              <a:rPr lang="hu-HU" sz="2800" dirty="0" smtClean="0"/>
              <a:t>Miért buktak meg a szocialista rendszerek?</a:t>
            </a:r>
          </a:p>
          <a:p>
            <a:r>
              <a:rPr lang="hu-HU" sz="2800" dirty="0" smtClean="0"/>
              <a:t>Különös tekintettel Magyarországra, de nem rajtunk múlott. </a:t>
            </a:r>
            <a:r>
              <a:rPr lang="hu-HU" sz="2800" dirty="0"/>
              <a:t>(</a:t>
            </a:r>
            <a:r>
              <a:rPr lang="hu-HU" sz="2800" dirty="0" smtClean="0"/>
              <a:t>SZU)</a:t>
            </a:r>
          </a:p>
          <a:p>
            <a:r>
              <a:rPr lang="hu-HU" sz="2800" dirty="0" smtClean="0"/>
              <a:t>Életszínvonal stagnálása, visszaesése</a:t>
            </a:r>
          </a:p>
          <a:p>
            <a:r>
              <a:rPr lang="hu-HU" sz="2800" dirty="0" smtClean="0"/>
              <a:t>Tömeges elégedetlenség</a:t>
            </a:r>
          </a:p>
          <a:p>
            <a:r>
              <a:rPr lang="hu-HU" sz="2800" dirty="0" smtClean="0"/>
              <a:t>Súlyos eladósodás (Magyarország, </a:t>
            </a:r>
            <a:r>
              <a:rPr lang="hu-HU" sz="2800" dirty="0"/>
              <a:t>L</a:t>
            </a:r>
            <a:r>
              <a:rPr lang="hu-HU" sz="2800" dirty="0" smtClean="0"/>
              <a:t>engyelország, Románia - </a:t>
            </a:r>
            <a:r>
              <a:rPr lang="hu-HU" sz="2800" dirty="0"/>
              <a:t>a magyar államadósság a GDP 14 százalékáról 80 százalékára emelkedett 1970‒1989 között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Makroszintű egyensúlytalanságok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9007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/>
          </p:nvPr>
        </p:nvGraphicFramePr>
        <p:xfrm>
          <a:off x="323528" y="12370"/>
          <a:ext cx="8640960" cy="6651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466"/>
                <a:gridCol w="792583"/>
                <a:gridCol w="702517"/>
                <a:gridCol w="702517"/>
                <a:gridCol w="738542"/>
                <a:gridCol w="738542"/>
                <a:gridCol w="900664"/>
                <a:gridCol w="900664"/>
                <a:gridCol w="630465"/>
              </a:tblGrid>
              <a:tr h="3408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Ágazatok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Vállalatok száma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Nettó árbevétel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Export árbevétel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Létszám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521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Db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Külföldi aránya, 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Mrd Ft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Külföldi aránya, 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Mrd Ft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Külföldi aránya, 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Fő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Külföldi aránya, %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4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Mező, erdő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10 219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1 347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82 657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Ipar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34 885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20 991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12 718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565 842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Ebből: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Élelmiszer, dohány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4 754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2 548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659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91 513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Vegyipar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2 416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5 015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2 218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70 308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Kohászat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646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17 677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Fémfeldolgozás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6 037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1 123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506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65 628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Számítógép, elektronika optika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1 345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4 023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3 513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41 801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Villamos berendezések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772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666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26 899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Gép, gépi berendezés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2 267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1 401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1 084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45 182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4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      Közúti jármű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3 163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2 890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47 457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Vill. en., gáz, víz, hulladék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2 606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5 346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242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66 604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Építőipar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35 863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3 077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153 122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Kereskedelem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91 290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18 877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3 249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401 492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Szállítás, posta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12 991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3 155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733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189 496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Szálloda vendéglátás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18 392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597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86 344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Távközlés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12 580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1 741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255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56 597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Pénzügyi szolgáltatás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4 269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3 611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62 320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Ingatlan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31 138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1 490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62 473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Üzleti szolgáltatás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69 267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3 576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558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268 546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174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Egyéb szolgáltatások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42 788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1 556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120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78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145 753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  <a:tr h="340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Összesen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370 557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68 975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18 316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2 203 566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26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21" marR="342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104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640960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611560" y="5661248"/>
            <a:ext cx="85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Forrás: J/8582. számú jelentés az ÁPV </a:t>
            </a:r>
            <a:r>
              <a:rPr lang="hu-HU" dirty="0" err="1"/>
              <a:t>ZRt</a:t>
            </a:r>
            <a:r>
              <a:rPr lang="hu-HU" dirty="0"/>
              <a:t>. és jogelődei </a:t>
            </a:r>
            <a:r>
              <a:rPr lang="hu-HU" dirty="0" smtClean="0"/>
              <a:t>tevékenységéről </a:t>
            </a:r>
            <a:r>
              <a:rPr lang="hu-HU" dirty="0"/>
              <a:t>és a teljes privatizációs </a:t>
            </a:r>
            <a:r>
              <a:rPr lang="hu-HU" dirty="0" smtClean="0"/>
              <a:t>folyamatról </a:t>
            </a:r>
            <a:r>
              <a:rPr lang="hu-HU" dirty="0"/>
              <a:t>(1990–2007)</a:t>
            </a:r>
          </a:p>
        </p:txBody>
      </p:sp>
    </p:spTree>
    <p:extLst>
      <p:ext uri="{BB962C8B-B14F-4D97-AF65-F5344CB8AC3E}">
        <p14:creationId xmlns:p14="http://schemas.microsoft.com/office/powerpoint/2010/main" val="3059598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260647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„GDP-arányosan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Csehorszá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g </a:t>
            </a:r>
            <a:r>
              <a:rPr lang="hu-HU" sz="2800" spc="1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3 </a:t>
            </a:r>
            <a:r>
              <a:rPr lang="hu-HU" sz="2800" spc="1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százalékponttal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, </a:t>
            </a:r>
            <a:r>
              <a:rPr lang="hu-HU" sz="2800" spc="1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mí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g </a:t>
            </a:r>
            <a:r>
              <a:rPr lang="hu-HU" sz="2800" spc="1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L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eng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y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el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ország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közel 2 százalékponttal alacsonyabb államadósság-szolgálatot teljesít hitelezői felé mind a mai napig.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A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magyar gazdaságnak</a:t>
            </a:r>
            <a:r>
              <a:rPr lang="hu-HU" sz="2800" spc="190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a cseh gazdasághoz képest GDP-arányosan 4,05 százalékponttal több adósságszolgálatot kellett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kitermelni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e </a:t>
            </a:r>
            <a:r>
              <a:rPr lang="hu-HU" sz="2800" spc="7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1995–201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5 </a:t>
            </a:r>
            <a:r>
              <a:rPr lang="hu-HU" sz="2800" spc="7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kö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z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ött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. </a:t>
            </a:r>
            <a:r>
              <a:rPr lang="hu-HU" sz="2800" spc="75" dirty="0" smtClean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Leng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y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elor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szág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volt az egyetlen térségbeli állam, amely magasabb államadóssággal rendelkezett, mint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Magyarország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a gazdasági transzformáció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ide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jén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, </a:t>
            </a:r>
            <a:r>
              <a:rPr lang="hu-HU" sz="2800" spc="-10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Leng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y</a:t>
            </a:r>
            <a:r>
              <a:rPr lang="hu-HU" sz="2800" spc="10" dirty="0" smtClean="0">
                <a:latin typeface="Adobe Garamond Pro"/>
                <a:ea typeface="Adobe Garamond Pro"/>
                <a:cs typeface="Adobe Garamond Pro"/>
              </a:rPr>
              <a:t>elorszá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g </a:t>
            </a:r>
            <a:r>
              <a:rPr lang="hu-HU" sz="2800" spc="-105" dirty="0" smtClean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ugyanakko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r </a:t>
            </a:r>
            <a:r>
              <a:rPr lang="hu-HU" sz="2800" spc="-10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a </a:t>
            </a:r>
            <a:r>
              <a:rPr lang="hu-HU" sz="2800" spc="-10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‘90-e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s </a:t>
            </a:r>
            <a:r>
              <a:rPr lang="hu-HU" sz="2800" spc="-10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é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v</a:t>
            </a:r>
            <a:r>
              <a:rPr lang="hu-HU" sz="2800" spc="10" dirty="0">
                <a:latin typeface="Adobe Garamond Pro"/>
                <a:ea typeface="Adobe Garamond Pro"/>
                <a:cs typeface="Adobe Garamond Pro"/>
              </a:rPr>
              <a:t>ek </a:t>
            </a:r>
            <a:r>
              <a:rPr lang="hu-HU" sz="2800" dirty="0">
                <a:latin typeface="Adobe Garamond Pro"/>
                <a:ea typeface="Adobe Garamond Pro"/>
                <a:cs typeface="Adobe Garamond Pro"/>
              </a:rPr>
              <a:t>során megegyezett hitelezőivel adósságuk 50 százalékának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elengedéséről. </a:t>
            </a:r>
            <a:r>
              <a:rPr lang="hu-HU" sz="2800" b="1" dirty="0" smtClean="0">
                <a:latin typeface="Adobe Garamond Pro"/>
                <a:ea typeface="Adobe Garamond Pro"/>
                <a:cs typeface="Adobe Garamond Pro"/>
              </a:rPr>
              <a:t>Magyarországon </a:t>
            </a:r>
            <a:r>
              <a:rPr lang="hu-HU" sz="2800" b="1" dirty="0">
                <a:latin typeface="Adobe Garamond Pro"/>
                <a:ea typeface="Adobe Garamond Pro"/>
                <a:cs typeface="Adobe Garamond Pro"/>
              </a:rPr>
              <a:t>1993‒1999 között a kamatkiadások </a:t>
            </a:r>
            <a:r>
              <a:rPr lang="hu-HU" sz="2800" b="1" dirty="0" smtClean="0">
                <a:latin typeface="Adobe Garamond Pro"/>
                <a:ea typeface="Adobe Garamond Pro"/>
                <a:cs typeface="Adobe Garamond Pro"/>
              </a:rPr>
              <a:t>meghaladták </a:t>
            </a:r>
            <a:r>
              <a:rPr lang="hu-HU" sz="2800" b="1" dirty="0">
                <a:latin typeface="Adobe Garamond Pro"/>
                <a:ea typeface="Adobe Garamond Pro"/>
                <a:cs typeface="Adobe Garamond Pro"/>
              </a:rPr>
              <a:t>az oktatásra, kultúrára és egészségügyre fordított kiadásokat. </a:t>
            </a:r>
            <a:r>
              <a:rPr lang="hu-HU" sz="2800" b="1" dirty="0" smtClean="0">
                <a:latin typeface="Adobe Garamond Pro"/>
                <a:ea typeface="Adobe Garamond Pro"/>
                <a:cs typeface="Adobe Garamond Pro"/>
              </a:rPr>
              <a:t>„ </a:t>
            </a:r>
            <a:r>
              <a:rPr lang="hu-HU" sz="2800" dirty="0" smtClean="0">
                <a:latin typeface="Adobe Garamond Pro"/>
                <a:ea typeface="Adobe Garamond Pro"/>
                <a:cs typeface="Adobe Garamond Pro"/>
              </a:rPr>
              <a:t>(uo.)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3614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5536" y="76470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err="1" smtClean="0">
                <a:latin typeface="Adobe Garamond Pro"/>
                <a:ea typeface="Adobe Garamond Pro"/>
                <a:cs typeface="Adobe Garamond Pro"/>
              </a:rPr>
              <a:t>György-Veres</a:t>
            </a:r>
            <a:r>
              <a:rPr lang="hu-HU" sz="3200" dirty="0" smtClean="0">
                <a:latin typeface="Adobe Garamond Pro"/>
                <a:ea typeface="Adobe Garamond Pro"/>
                <a:cs typeface="Adobe Garamond Pro"/>
              </a:rPr>
              <a:t>: „amennyiben </a:t>
            </a:r>
            <a:r>
              <a:rPr lang="hu-HU" sz="3200" dirty="0">
                <a:latin typeface="Adobe Garamond Pro"/>
                <a:ea typeface="Adobe Garamond Pro"/>
                <a:cs typeface="Adobe Garamond Pro"/>
              </a:rPr>
              <a:t>a csehországihoz hasonló lenne a foglalkoztatási és </a:t>
            </a:r>
            <a:r>
              <a:rPr lang="hu-HU" sz="3200" dirty="0" err="1" smtClean="0">
                <a:latin typeface="Adobe Garamond Pro"/>
                <a:ea typeface="Adobe Garamond Pro"/>
                <a:cs typeface="Adobe Garamond Pro"/>
              </a:rPr>
              <a:t>államadósságszolgálati</a:t>
            </a:r>
            <a:r>
              <a:rPr lang="hu-HU" sz="3200" dirty="0" smtClean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3200" dirty="0">
                <a:latin typeface="Adobe Garamond Pro"/>
                <a:ea typeface="Adobe Garamond Pro"/>
                <a:cs typeface="Adobe Garamond Pro"/>
              </a:rPr>
              <a:t>helyzet </a:t>
            </a:r>
            <a:r>
              <a:rPr lang="hu-HU" sz="3200" dirty="0" smtClean="0">
                <a:latin typeface="Adobe Garamond Pro"/>
                <a:ea typeface="Adobe Garamond Pro"/>
                <a:cs typeface="Adobe Garamond Pro"/>
              </a:rPr>
              <a:t>Magyarországon</a:t>
            </a:r>
            <a:r>
              <a:rPr lang="hu-HU" sz="3200" dirty="0">
                <a:latin typeface="Adobe Garamond Pro"/>
                <a:ea typeface="Adobe Garamond Pro"/>
                <a:cs typeface="Adobe Garamond Pro"/>
              </a:rPr>
              <a:t>, </a:t>
            </a:r>
            <a:r>
              <a:rPr lang="hu-HU" sz="3200" dirty="0" smtClean="0">
                <a:latin typeface="Adobe Garamond Pro"/>
                <a:ea typeface="Adobe Garamond Pro"/>
                <a:cs typeface="Adobe Garamond Pro"/>
              </a:rPr>
              <a:t>számításaink </a:t>
            </a:r>
            <a:r>
              <a:rPr lang="hu-HU" sz="3200" dirty="0">
                <a:latin typeface="Adobe Garamond Pro"/>
                <a:ea typeface="Adobe Garamond Pro"/>
                <a:cs typeface="Adobe Garamond Pro"/>
              </a:rPr>
              <a:t>szerint, az eltérő gazdasági fejlettséggel is kalkulálva, 23 százalékkal lehetne magasabb a nettó</a:t>
            </a:r>
            <a:r>
              <a:rPr lang="hu-HU" sz="3200" spc="45" dirty="0">
                <a:latin typeface="Adobe Garamond Pro"/>
                <a:ea typeface="Adobe Garamond Pro"/>
                <a:cs typeface="Adobe Garamond Pro"/>
              </a:rPr>
              <a:t> </a:t>
            </a:r>
            <a:r>
              <a:rPr lang="hu-HU" sz="3200" dirty="0" smtClean="0">
                <a:latin typeface="Adobe Garamond Pro"/>
                <a:ea typeface="Adobe Garamond Pro"/>
                <a:cs typeface="Adobe Garamond Pro"/>
              </a:rPr>
              <a:t>átlagbér.”</a:t>
            </a:r>
          </a:p>
          <a:p>
            <a:r>
              <a:rPr lang="hu-HU" sz="3200" dirty="0" smtClean="0">
                <a:latin typeface="Adobe Garamond Pro"/>
              </a:rPr>
              <a:t>+ 2002 és 2010 között újabb eladósodási hullám!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810966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40960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3563888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Forrás: Magyar Nemzeti Bank</a:t>
            </a:r>
          </a:p>
        </p:txBody>
      </p:sp>
    </p:spTree>
    <p:extLst>
      <p:ext uri="{BB962C8B-B14F-4D97-AF65-F5344CB8AC3E}">
        <p14:creationId xmlns:p14="http://schemas.microsoft.com/office/powerpoint/2010/main" val="1304248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40"/>
            <a:ext cx="8496944" cy="55126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zövegdoboz 2"/>
          <p:cNvSpPr txBox="1"/>
          <p:nvPr/>
        </p:nvSpPr>
        <p:spPr>
          <a:xfrm>
            <a:off x="1547664" y="551723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 Forrás: KSH, Eurostat, Világbank adatbázisa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2217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 nettó bérjövedelem </a:t>
            </a:r>
            <a:r>
              <a:rPr lang="hu-HU" sz="2800" dirty="0"/>
              <a:t>40 év alatt </a:t>
            </a:r>
            <a:r>
              <a:rPr lang="hu-HU" sz="2800" dirty="0" smtClean="0"/>
              <a:t>alig </a:t>
            </a:r>
            <a:r>
              <a:rPr lang="hu-HU" sz="2800" dirty="0"/>
              <a:t>28 százalékkal növekedett. 2010-es forintban számolva a </a:t>
            </a:r>
            <a:r>
              <a:rPr lang="hu-HU" sz="2800" dirty="0" smtClean="0"/>
              <a:t>nettó </a:t>
            </a:r>
            <a:r>
              <a:rPr lang="hu-HU" sz="2800" dirty="0"/>
              <a:t>átlagbér 103 6002 forintról csupán 132 600 forintra nőtt, miközben az átlagfoglalkoztatott által előállított GDP </a:t>
            </a:r>
            <a:r>
              <a:rPr lang="hu-HU" sz="2800" dirty="0" smtClean="0"/>
              <a:t>megháromszorozódott.</a:t>
            </a:r>
          </a:p>
          <a:p>
            <a:r>
              <a:rPr lang="hu-HU" sz="2800" dirty="0" smtClean="0"/>
              <a:t>Egyrészt </a:t>
            </a:r>
            <a:r>
              <a:rPr lang="hu-HU" sz="2800" dirty="0"/>
              <a:t>a rendszerváltozáskor </a:t>
            </a:r>
            <a:r>
              <a:rPr lang="hu-HU" sz="2800" b="1" dirty="0"/>
              <a:t>megszűnt másfél  </a:t>
            </a:r>
            <a:r>
              <a:rPr lang="hu-HU" sz="2800" b="1" dirty="0" smtClean="0"/>
              <a:t>millió </a:t>
            </a:r>
            <a:r>
              <a:rPr lang="hu-HU" sz="2800" b="1" dirty="0"/>
              <a:t>munkahely</a:t>
            </a:r>
            <a:r>
              <a:rPr lang="hu-HU" sz="2800" dirty="0"/>
              <a:t>, </a:t>
            </a:r>
            <a:r>
              <a:rPr lang="hu-HU" sz="2800" dirty="0" smtClean="0"/>
              <a:t>a </a:t>
            </a:r>
            <a:r>
              <a:rPr lang="hu-HU" sz="2800" dirty="0"/>
              <a:t>foglalkoztatás 1995‒2010 között alig több mint százezer fővel bővült. Ezért az </a:t>
            </a:r>
            <a:r>
              <a:rPr lang="hu-HU" sz="2800" dirty="0" smtClean="0"/>
              <a:t>átlagfoglalkoztatottnak </a:t>
            </a:r>
            <a:r>
              <a:rPr lang="hu-HU" sz="2800" dirty="0"/>
              <a:t>a bruttó béréből több inaktív </a:t>
            </a:r>
            <a:r>
              <a:rPr lang="hu-HU" sz="2800" dirty="0" smtClean="0"/>
              <a:t>magyar </a:t>
            </a:r>
            <a:r>
              <a:rPr lang="hu-HU" sz="2800" dirty="0"/>
              <a:t>állampolgárt kell </a:t>
            </a:r>
            <a:r>
              <a:rPr lang="hu-HU" sz="2800" dirty="0" smtClean="0"/>
              <a:t>eltartania</a:t>
            </a:r>
            <a:r>
              <a:rPr lang="hu-H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778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2261"/>
            <a:ext cx="8167980" cy="5451697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539552" y="558924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Forrás: KSH hosszú idősorok</a:t>
            </a:r>
          </a:p>
        </p:txBody>
      </p:sp>
    </p:spTree>
    <p:extLst>
      <p:ext uri="{BB962C8B-B14F-4D97-AF65-F5344CB8AC3E}">
        <p14:creationId xmlns:p14="http://schemas.microsoft.com/office/powerpoint/2010/main" val="3468557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/>
              <a:t>M</a:t>
            </a:r>
            <a:r>
              <a:rPr lang="hu-HU" sz="2800" dirty="0" smtClean="0"/>
              <a:t>ásrészt </a:t>
            </a:r>
            <a:r>
              <a:rPr lang="hu-HU" sz="2800" dirty="0"/>
              <a:t>a rendszerváltozással a </a:t>
            </a:r>
            <a:r>
              <a:rPr lang="hu-HU" sz="2800" dirty="0" smtClean="0"/>
              <a:t>tőkejövedelmek </a:t>
            </a:r>
            <a:r>
              <a:rPr lang="hu-HU" sz="2800" dirty="0"/>
              <a:t>szerepe </a:t>
            </a:r>
            <a:r>
              <a:rPr lang="hu-HU" sz="2800" dirty="0" smtClean="0"/>
              <a:t>felértékelődött.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átlagfoglalkoztatottnak </a:t>
            </a:r>
            <a:r>
              <a:rPr lang="hu-HU" sz="2800" dirty="0" smtClean="0"/>
              <a:t>nincsen </a:t>
            </a:r>
            <a:r>
              <a:rPr lang="hu-HU" sz="2800" dirty="0"/>
              <a:t>tőkejövedelme  </a:t>
            </a:r>
            <a:r>
              <a:rPr lang="hu-HU" sz="2800" dirty="0" smtClean="0"/>
              <a:t>2010-ben.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tőkejövedelem 90 százaléka a legfelső </a:t>
            </a:r>
            <a:r>
              <a:rPr lang="hu-HU" sz="2800" dirty="0" smtClean="0"/>
              <a:t>jövedelmi </a:t>
            </a:r>
            <a:r>
              <a:rPr lang="hu-HU" sz="2800" dirty="0"/>
              <a:t>kategóriába tartozó 10 százalék zsebébe áramlik </a:t>
            </a:r>
            <a:r>
              <a:rPr lang="hu-HU" sz="2800" dirty="0" smtClean="0"/>
              <a:t>(</a:t>
            </a:r>
            <a:r>
              <a:rPr lang="hu-HU" sz="2800" dirty="0"/>
              <a:t>K</a:t>
            </a:r>
            <a:r>
              <a:rPr lang="hu-HU" sz="2800" dirty="0" smtClean="0"/>
              <a:t>SH</a:t>
            </a:r>
            <a:r>
              <a:rPr lang="hu-HU" sz="2800" dirty="0"/>
              <a:t>), valamint a GDP 5‒7 </a:t>
            </a:r>
            <a:r>
              <a:rPr lang="hu-HU" sz="2800" dirty="0" smtClean="0"/>
              <a:t>százaléka </a:t>
            </a:r>
            <a:r>
              <a:rPr lang="hu-HU" sz="2800" dirty="0"/>
              <a:t>évente elhagyja az országot külföldieknek utalt tőkejövedelem </a:t>
            </a:r>
            <a:r>
              <a:rPr lang="hu-HU" sz="2800" dirty="0" smtClean="0"/>
              <a:t>formájában.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1667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Kép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" y="836712"/>
            <a:ext cx="8982550" cy="5078919"/>
          </a:xfrm>
          <a:prstGeom prst="rect">
            <a:avLst/>
          </a:prstGeom>
        </p:spPr>
      </p:pic>
      <p:sp>
        <p:nvSpPr>
          <p:cNvPr id="135" name="Szövegdoboz 134"/>
          <p:cNvSpPr txBox="1"/>
          <p:nvPr/>
        </p:nvSpPr>
        <p:spPr>
          <a:xfrm>
            <a:off x="539552" y="1166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FONTOSABB JÖVEDELMI MUTATÓK ÉS A FOGLALKOZTATOTTSÁG ALAKULÁSA, 1970–2010 (2010-ES </a:t>
            </a:r>
            <a:r>
              <a:rPr lang="hu-HU" b="1" dirty="0" smtClean="0"/>
              <a:t>FORINT ÉRTÉKÉN </a:t>
            </a:r>
            <a:r>
              <a:rPr lang="hu-HU" b="1" dirty="0"/>
              <a:t>SZÁMOLVA)</a:t>
            </a:r>
          </a:p>
        </p:txBody>
      </p:sp>
    </p:spTree>
    <p:extLst>
      <p:ext uri="{BB962C8B-B14F-4D97-AF65-F5344CB8AC3E}">
        <p14:creationId xmlns:p14="http://schemas.microsoft.com/office/powerpoint/2010/main" val="362814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865"/>
            <a:ext cx="8280920" cy="606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483768" y="60212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Forrás: MNB évkönyvek, MNB kéziratok</a:t>
            </a:r>
          </a:p>
        </p:txBody>
      </p:sp>
    </p:spTree>
    <p:extLst>
      <p:ext uri="{BB962C8B-B14F-4D97-AF65-F5344CB8AC3E}">
        <p14:creationId xmlns:p14="http://schemas.microsoft.com/office/powerpoint/2010/main" val="515346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4102" y="353059"/>
            <a:ext cx="622300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i="1" spc="-15" dirty="0">
                <a:latin typeface="Arial"/>
                <a:cs typeface="Arial"/>
              </a:rPr>
              <a:t>Hosszabb </a:t>
            </a:r>
            <a:r>
              <a:rPr sz="2400" i="1" dirty="0">
                <a:latin typeface="Arial"/>
                <a:cs typeface="Arial"/>
              </a:rPr>
              <a:t>távon </a:t>
            </a:r>
            <a:r>
              <a:rPr sz="2400" i="1" spc="-5" dirty="0">
                <a:latin typeface="Arial"/>
                <a:cs typeface="Arial"/>
              </a:rPr>
              <a:t>lemaradtunk </a:t>
            </a:r>
            <a:r>
              <a:rPr sz="2400" i="1" dirty="0">
                <a:latin typeface="Arial"/>
                <a:cs typeface="Arial"/>
              </a:rPr>
              <a:t>a </a:t>
            </a:r>
            <a:r>
              <a:rPr sz="2400" i="1" spc="-5" dirty="0">
                <a:latin typeface="Arial"/>
                <a:cs typeface="Arial"/>
              </a:rPr>
              <a:t>térségen</a:t>
            </a:r>
            <a:r>
              <a:rPr sz="2400" i="1" spc="5" dirty="0">
                <a:latin typeface="Arial"/>
                <a:cs typeface="Arial"/>
              </a:rPr>
              <a:t> </a:t>
            </a:r>
            <a:r>
              <a:rPr sz="2400" i="1" spc="-5" dirty="0">
                <a:latin typeface="Arial"/>
                <a:cs typeface="Arial"/>
              </a:rPr>
              <a:t>belül</a:t>
            </a:r>
            <a:endParaRPr sz="2400">
              <a:latin typeface="Arial"/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15"/>
              </a:spcBef>
            </a:pPr>
            <a:r>
              <a:rPr sz="2000" spc="-10" dirty="0"/>
              <a:t>GDP-növekedés,</a:t>
            </a:r>
            <a:r>
              <a:rPr sz="2000" spc="-30" dirty="0"/>
              <a:t> </a:t>
            </a:r>
            <a:r>
              <a:rPr sz="2000" spc="-15" dirty="0"/>
              <a:t>1990=100%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1116012" y="1773301"/>
            <a:ext cx="6551549" cy="4176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7708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560" y="544379"/>
            <a:ext cx="6220913" cy="44499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u-HU" b="1" spc="-5" dirty="0" smtClean="0">
                <a:latin typeface="Arial"/>
                <a:cs typeface="Arial"/>
              </a:rPr>
              <a:t>Kinek hogy sikerült </a:t>
            </a:r>
            <a:r>
              <a:rPr b="1" spc="0" dirty="0" smtClean="0">
                <a:latin typeface="Arial"/>
                <a:cs typeface="Arial"/>
              </a:rPr>
              <a:t>a</a:t>
            </a:r>
            <a:r>
              <a:rPr b="1" spc="-125" dirty="0" smtClean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felzárkózás?</a:t>
            </a:r>
          </a:p>
        </p:txBody>
      </p:sp>
      <p:sp>
        <p:nvSpPr>
          <p:cNvPr id="3" name="object 3"/>
          <p:cNvSpPr/>
          <p:nvPr/>
        </p:nvSpPr>
        <p:spPr>
          <a:xfrm>
            <a:off x="2170176" y="1825561"/>
            <a:ext cx="4803775" cy="4351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554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25" y="908050"/>
            <a:ext cx="9166225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17"/>
            <a:ext cx="8229600" cy="546063"/>
          </a:xfrm>
        </p:spPr>
        <p:txBody>
          <a:bodyPr/>
          <a:lstStyle/>
          <a:p>
            <a:r>
              <a:rPr lang="hu-HU" sz="2800" b="1" dirty="0"/>
              <a:t>A külső egyensúly alakulása a rendszerváltás </a:t>
            </a:r>
            <a:r>
              <a:rPr lang="hu-HU" sz="2800" b="1" dirty="0" smtClean="0"/>
              <a:t>nyomán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476673"/>
            <a:ext cx="8363272" cy="5184575"/>
          </a:xfrm>
        </p:spPr>
        <p:txBody>
          <a:bodyPr/>
          <a:lstStyle/>
          <a:p>
            <a:r>
              <a:rPr lang="hu-HU" sz="2800" dirty="0"/>
              <a:t>A rendszerváltást közvetlenül megelőző években a külkereskedelmi mérleg (áruk és szolgáltatások exportjának és importjának egyenlege) gyakorlatilag egyensúlyban volt, </a:t>
            </a:r>
            <a:r>
              <a:rPr lang="hu-HU" sz="2800" b="1" dirty="0"/>
              <a:t>a fizetési mérleg hiányát a közel másfél milliárd dolláros kamatfizetési kötelezettség </a:t>
            </a:r>
            <a:r>
              <a:rPr lang="hu-HU" sz="2800" b="1" dirty="0" smtClean="0"/>
              <a:t>okozta.</a:t>
            </a:r>
          </a:p>
          <a:p>
            <a:r>
              <a:rPr lang="hu-HU" sz="2800" dirty="0" smtClean="0"/>
              <a:t>Ez </a:t>
            </a:r>
            <a:r>
              <a:rPr lang="hu-HU" sz="2800" dirty="0"/>
              <a:t>ideig a fizetési mérleg egyenlegét a külkereskedelmi mérleg egyenlege határozta meg, 1995-től kezdődően azonban a </a:t>
            </a:r>
            <a:r>
              <a:rPr lang="hu-HU" sz="2800" dirty="0" smtClean="0"/>
              <a:t>Bokros-csomag után egyenlegét </a:t>
            </a:r>
            <a:r>
              <a:rPr lang="hu-HU" sz="2800" dirty="0"/>
              <a:t>– a külső adósságokra fizetett kamat mellett – </a:t>
            </a:r>
            <a:r>
              <a:rPr lang="hu-HU" sz="2800" b="1" dirty="0"/>
              <a:t>egyre inkább a korábban beáramlott működő tőkén realizált jövedelmek kiáramlása határozta </a:t>
            </a:r>
            <a:r>
              <a:rPr lang="hu-HU" sz="2800" b="1" dirty="0" smtClean="0"/>
              <a:t>meg.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125806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hu-HU" sz="2800" dirty="0"/>
              <a:t>Az adósság a rendszerváltás során részben a fizetési mérleg negatív egyenlege, részben árfolyamveszteségek miatt gyorsan </a:t>
            </a:r>
            <a:r>
              <a:rPr lang="hu-HU" sz="2800" dirty="0" smtClean="0"/>
              <a:t>növekedett. </a:t>
            </a:r>
          </a:p>
          <a:p>
            <a:r>
              <a:rPr lang="hu-HU" sz="2800" dirty="0" smtClean="0"/>
              <a:t>A privatizált </a:t>
            </a:r>
            <a:r>
              <a:rPr lang="hu-HU" sz="2800" dirty="0"/>
              <a:t>vállalatok külföldiek számára történt nagyarányú értékesítése ellenére sem sikerült megállítani az eladósodási tendenciát részben </a:t>
            </a:r>
            <a:r>
              <a:rPr lang="hu-HU" sz="2800" dirty="0" smtClean="0"/>
              <a:t>azért</a:t>
            </a:r>
            <a:r>
              <a:rPr lang="hu-HU" sz="2800" dirty="0"/>
              <a:t>, mert a hazai termelési rendszerek összeomlásával hatalmas hazai és külföldi piacokat veszítettünk </a:t>
            </a:r>
            <a:r>
              <a:rPr lang="hu-HU" sz="2800" dirty="0" smtClean="0"/>
              <a:t>el,</a:t>
            </a:r>
          </a:p>
          <a:p>
            <a:r>
              <a:rPr lang="hu-HU" sz="2800" dirty="0" smtClean="0"/>
              <a:t>részben </a:t>
            </a:r>
            <a:r>
              <a:rPr lang="hu-HU" sz="2800" dirty="0"/>
              <a:t>pedig azért, </a:t>
            </a:r>
            <a:r>
              <a:rPr lang="hu-HU" sz="2800" b="1" dirty="0"/>
              <a:t>mert a működő tőke akkor ugyan javította a külső egyensúlyt, amikor bejött, később azonban, amikor az itt megtermelt jövedelmeket kezdte kivinni az országból, már rontotta a külső egyensúlyt.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75197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églalap 4"/>
          <p:cNvSpPr/>
          <p:nvPr/>
        </p:nvSpPr>
        <p:spPr>
          <a:xfrm>
            <a:off x="2551127" y="5589240"/>
            <a:ext cx="4185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hu-HU" kern="100" dirty="0">
                <a:latin typeface="Arial" panose="020B0604020202020204" pitchFamily="34" charset="0"/>
                <a:ea typeface="SimSun" panose="02010600030101010101" pitchFamily="2" charset="-122"/>
                <a:cs typeface="Mangal"/>
              </a:rPr>
              <a:t>Forrás: MNB fizetésimérleg-statisztikák</a:t>
            </a:r>
            <a:endParaRPr lang="hu-HU" sz="28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827370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Bokros-csomag - 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Külkereskedelmi mérleg és fizetési mérleg (kamatfizetés az öröklött adósság után) súlyos hiánya</a:t>
            </a:r>
          </a:p>
          <a:p>
            <a:r>
              <a:rPr lang="hu-HU" dirty="0" smtClean="0"/>
              <a:t>Súlyos költségvetési hiány</a:t>
            </a:r>
          </a:p>
          <a:p>
            <a:r>
              <a:rPr lang="hu-HU" dirty="0" smtClean="0"/>
              <a:t>Devizatartalékok csökkenése</a:t>
            </a:r>
          </a:p>
          <a:p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dirty="0"/>
              <a:t>fizetésképtelenség veszélye</a:t>
            </a:r>
          </a:p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A </a:t>
            </a:r>
            <a:r>
              <a:rPr lang="hu-HU" dirty="0" smtClean="0"/>
              <a:t>nemzetközi </a:t>
            </a:r>
            <a:r>
              <a:rPr lang="hu-HU" dirty="0"/>
              <a:t>megítélése </a:t>
            </a:r>
            <a:r>
              <a:rPr lang="hu-HU" dirty="0" smtClean="0"/>
              <a:t>romlása</a:t>
            </a:r>
          </a:p>
        </p:txBody>
      </p:sp>
    </p:spTree>
    <p:extLst>
      <p:ext uri="{BB962C8B-B14F-4D97-AF65-F5344CB8AC3E}">
        <p14:creationId xmlns:p14="http://schemas.microsoft.com/office/powerpoint/2010/main" val="713948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61366"/>
              </p:ext>
            </p:extLst>
          </p:nvPr>
        </p:nvGraphicFramePr>
        <p:xfrm>
          <a:off x="539552" y="548679"/>
          <a:ext cx="8280920" cy="51312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{1FECB4D8-DB02-4DC6-A0A2-4F2EBAE1DC90}</a:tableStyleId>
              </a:tblPr>
              <a:tblGrid>
                <a:gridCol w="4989069"/>
                <a:gridCol w="1011036"/>
                <a:gridCol w="1163774"/>
                <a:gridCol w="1117041"/>
              </a:tblGrid>
              <a:tr h="357819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Mutatók</a:t>
                      </a:r>
                      <a:endParaRPr lang="hu-HU" sz="16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9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1993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ts val="9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1994</a:t>
                      </a:r>
                      <a:endParaRPr lang="hu-HU" sz="16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9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1995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377488">
                <a:tc>
                  <a:txBody>
                    <a:bodyPr/>
                    <a:lstStyle/>
                    <a:p>
                      <a:pPr marL="57785">
                        <a:lnSpc>
                          <a:spcPts val="9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1. GDP (évi növekedési ütem, százalék)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9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-0,6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ts val="9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2,9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ts val="9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358455">
                <a:tc>
                  <a:txBody>
                    <a:bodyPr/>
                    <a:lstStyle/>
                    <a:p>
                      <a:pPr marL="5778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2. Egy főre jutó GDP (dollár)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3 745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4 061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4 300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358455">
                <a:tc>
                  <a:txBody>
                    <a:bodyPr/>
                    <a:lstStyle/>
                    <a:p>
                      <a:pPr marL="57785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5. Export (évi volumenindex)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-13,1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16,6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8,1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358455">
                <a:tc>
                  <a:txBody>
                    <a:bodyPr/>
                    <a:lstStyle/>
                    <a:p>
                      <a:pPr marL="5778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ó. Import (évi volumenindex)</a:t>
                      </a:r>
                      <a:endParaRPr lang="hu-HU" sz="16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20,9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7315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14,5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-4,0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586214">
                <a:tc>
                  <a:txBody>
                    <a:bodyPr/>
                    <a:lstStyle/>
                    <a:p>
                      <a:pPr marL="5778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7. Kereskedelmi mérleg egyenleg  (millió dollár)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-3 247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-3 635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-2 442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586214">
                <a:tc>
                  <a:txBody>
                    <a:bodyPr/>
                    <a:lstStyle/>
                    <a:p>
                      <a:pPr marL="57785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8. Folyó fizetési mérleg egyenlege (millió dollár)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-3 455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-3 911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89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-2 480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473285">
                <a:tc>
                  <a:txBody>
                    <a:bodyPr/>
                    <a:lstStyle/>
                    <a:p>
                      <a:pPr marL="5778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9. Nettó konvertibilis adósságállomány (millió dollár)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2921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14 927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13665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 93ó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ts val="92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1ó 817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ts val="905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10. Konvertibilis valutatartalék (a folyó fizetési</a:t>
                      </a:r>
                      <a:r>
                        <a:rPr lang="hu-HU" sz="1600" spc="-190">
                          <a:effectLst/>
                        </a:rPr>
                        <a:t> </a:t>
                      </a:r>
                      <a:r>
                        <a:rPr lang="hu-HU" sz="1600">
                          <a:effectLst/>
                        </a:rPr>
                        <a:t>mérlegben</a:t>
                      </a:r>
                      <a:r>
                        <a:rPr lang="hu-HU" sz="1600" spc="-185">
                          <a:effectLst/>
                        </a:rPr>
                        <a:t> </a:t>
                      </a:r>
                      <a:r>
                        <a:rPr lang="hu-HU" sz="1600">
                          <a:effectLst/>
                        </a:rPr>
                        <a:t>szereplő </a:t>
                      </a:r>
                      <a:r>
                        <a:rPr lang="hu-HU" sz="1600" spc="-185">
                          <a:effectLst/>
                        </a:rPr>
                        <a:t> </a:t>
                      </a:r>
                      <a:r>
                        <a:rPr lang="hu-HU" sz="1600">
                          <a:effectLst/>
                        </a:rPr>
                        <a:t>import</a:t>
                      </a:r>
                      <a:r>
                        <a:rPr lang="hu-HU" sz="1600" spc="-185">
                          <a:effectLst/>
                        </a:rPr>
                        <a:t> </a:t>
                      </a:r>
                      <a:r>
                        <a:rPr lang="hu-HU" sz="1600">
                          <a:effectLst/>
                        </a:rPr>
                        <a:t>százalékában)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59,4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60,2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79,0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512622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11. Munkanélküliségi ráta  (százalék)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9855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12,1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109220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10,4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10,4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  <a:tr h="586214"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13. Konszolidált állami költségvetés egyenlege a GDP százalékában)</a:t>
                      </a:r>
                      <a:endParaRPr lang="hu-HU" sz="16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5,2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-7,4</a:t>
                      </a:r>
                      <a:endParaRPr lang="hu-HU" sz="160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-4,0</a:t>
                      </a:r>
                      <a:endParaRPr lang="hu-HU" sz="1600" dirty="0">
                        <a:effectLst/>
                        <a:latin typeface="Bookman Old Style" panose="02050604050505020204" pitchFamily="18" charset="0"/>
                        <a:ea typeface="Bookman Old Style" panose="02050604050505020204" pitchFamily="18" charset="0"/>
                        <a:cs typeface="Bookman Old Style" panose="02050604050505020204" pitchFamily="18" charset="0"/>
                      </a:endParaRPr>
                    </a:p>
                  </a:txBody>
                  <a:tcPr marL="0" marR="0" marT="36195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6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4124" y="0"/>
            <a:ext cx="8229600" cy="927704"/>
          </a:xfrm>
        </p:spPr>
        <p:txBody>
          <a:bodyPr/>
          <a:lstStyle/>
          <a:p>
            <a:r>
              <a:rPr lang="hu-HU" dirty="0" smtClean="0"/>
              <a:t>Mi idézte elő? – okok: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84576"/>
          </a:xfrm>
        </p:spPr>
        <p:txBody>
          <a:bodyPr/>
          <a:lstStyle/>
          <a:p>
            <a:r>
              <a:rPr lang="hu-HU" sz="2400" dirty="0" smtClean="0"/>
              <a:t>Importliberalizáció: 1992-re, </a:t>
            </a:r>
            <a:r>
              <a:rPr lang="hu-HU" sz="2400" dirty="0"/>
              <a:t>a liberalizációs folyamat végén, a liberalizált termékek aránya az 1989. évi 35 %-ról mintegy 90 %-ra emelkedett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Az importliberalizációt követően a külkereskedelmi egyensúly egy ideig még fennmaradt, mert a termelés erőteljes visszaesése mérsékelte az ország importigényességét, később viszont a mutatók drámaian romlottak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 magyar vállalatoknak minden átmenet nélkül a náluk sokkal erősebb, versenyképesebb nyugati termelőkkel kellett versenyezniük.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dirty="0" smtClean="0"/>
              <a:t>A korlátozások leépítése nyomán megugrott import szignifikáns mértékben szorította ki a hazai termelést.</a:t>
            </a:r>
          </a:p>
          <a:p>
            <a:r>
              <a:rPr lang="hu-HU" sz="2400" dirty="0" smtClean="0"/>
              <a:t>A betelepült külföldi vállalatok javították (vámszabad terület)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73802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350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2370"/>
            <a:ext cx="864096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hu-HU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„Az </a:t>
            </a:r>
            <a:r>
              <a:rPr lang="hu-HU" sz="2400" dirty="0">
                <a:latin typeface="Arial" panose="020B0604020202020204" pitchFamily="34" charset="0"/>
                <a:ea typeface="Times New Roman" panose="02020603050405020304" pitchFamily="18" charset="0"/>
              </a:rPr>
              <a:t>1984. évi, látszólag kedvező külgazdasági eredmények és a már évek óta tartó reálbércsökkenés együttesen a politikát arra késztette, hogy újból keresse a gazdaság dinamizálásának lehetőségeit. Az 1986. évi terv már tartalmazta is a dinamizálás céljait. Az élénkítési intézkedések hatására a belföldi felhasználás, ezen belül elsősorban a beruházások, 1986-ban és 1987-ben gyorsan növekedtek, és ezzel egyidejűleg a külgazdasági egyensúly nagymértékben közel másfél milliárd dollárral romlott. </a:t>
            </a:r>
            <a:r>
              <a:rPr lang="hu-HU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A konvertibilis adósságállomány – nagyobb részben a dollár jenhez képesti leértékelődésből származó árfolyamveszteség miatt – 1987 végéig megkétszereződve 13,7 milliárd dollárra emelkedett, és a rendszerváltás előestéjére, 1989. december 31-ére elérte a 14,7 milliárd dollárt. Ebből az ország tényleges forrásbevonása az 1971–1990 közötti időszakban mindössze 1,2 milliárd dollár volt, az adósság többi részét a felhalmozódott kamat és árfolyamveszteség tette ki</a:t>
            </a:r>
            <a:r>
              <a:rPr lang="hu-HU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.”</a:t>
            </a: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u-H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u-H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05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idézte elő? – okok: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/>
          <a:lstStyle/>
          <a:p>
            <a:r>
              <a:rPr lang="hu-HU" sz="2400" i="1" dirty="0" smtClean="0"/>
              <a:t>A </a:t>
            </a:r>
            <a:r>
              <a:rPr lang="en-US" sz="2400" i="1" dirty="0" smtClean="0"/>
              <a:t>forint </a:t>
            </a:r>
            <a:r>
              <a:rPr lang="hu-HU" sz="2400" i="1" dirty="0" smtClean="0"/>
              <a:t>nagymértékű</a:t>
            </a:r>
            <a:r>
              <a:rPr lang="hu-HU" sz="2400" b="1" i="1" dirty="0" smtClean="0"/>
              <a:t> </a:t>
            </a:r>
            <a:r>
              <a:rPr lang="hu-HU" sz="2400" i="1" dirty="0" smtClean="0"/>
              <a:t>reálfelértékelődése:</a:t>
            </a:r>
            <a:r>
              <a:rPr lang="hu-HU" sz="2400" dirty="0" smtClean="0"/>
              <a:t> Az Antall-kormány idején (1990–1993 között) forint reálértékben 30 százalékkal </a:t>
            </a:r>
            <a:r>
              <a:rPr lang="hu-HU" sz="2400" dirty="0" err="1" smtClean="0"/>
              <a:t>ECU-höz</a:t>
            </a:r>
            <a:r>
              <a:rPr lang="hu-HU" sz="2400" dirty="0" smtClean="0"/>
              <a:t> képest.</a:t>
            </a:r>
            <a:endParaRPr lang="hu-HU" sz="2400" dirty="0"/>
          </a:p>
          <a:p>
            <a:r>
              <a:rPr lang="hu-HU" sz="2400" dirty="0" smtClean="0"/>
              <a:t>Ez a kormány antiinflációs törekvéséből fakadt, az importárak csökkentésével kívánták megakadályozni azt az inflációt, </a:t>
            </a:r>
            <a:r>
              <a:rPr lang="hu-HU" sz="2400" b="1" dirty="0" smtClean="0"/>
              <a:t>amely alapvetően nem az importárak növekedéséből, hanem az árliberalizációból, az ártámogatások leépítéséből (például az energiaárak) származott.</a:t>
            </a:r>
          </a:p>
          <a:p>
            <a:r>
              <a:rPr lang="hu-HU" sz="2400" dirty="0" smtClean="0"/>
              <a:t>Ennek hatására 1989 és 1994 között, a háztartási energia ára 4,4-szeresen, a szolgáltatások ára 3,3-szorosan nőtt.</a:t>
            </a:r>
          </a:p>
          <a:p>
            <a:r>
              <a:rPr lang="hu-HU" sz="2400" dirty="0" smtClean="0"/>
              <a:t>1990 és 1993 között a hazai fogyasztói árak 2,2-szeresre növekedtek, míg az árfolyam csak 1,7-szorosára változott </a:t>
            </a:r>
            <a:r>
              <a:rPr lang="hu-H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0207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8130"/>
            <a:ext cx="8164570" cy="506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751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08912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6017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08912" cy="432048"/>
          </a:xfrm>
        </p:spPr>
        <p:txBody>
          <a:bodyPr/>
          <a:lstStyle/>
          <a:p>
            <a:r>
              <a:rPr lang="hu-HU" sz="3600" b="1" dirty="0" smtClean="0"/>
              <a:t>Költségvetési hiány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92696"/>
            <a:ext cx="8352928" cy="5184576"/>
          </a:xfrm>
        </p:spPr>
        <p:txBody>
          <a:bodyPr/>
          <a:lstStyle/>
          <a:p>
            <a:r>
              <a:rPr lang="hu-HU" sz="2400" dirty="0" smtClean="0"/>
              <a:t>A rendszerváltáskor lényegében egyensúlyban volt, a radikális intézkedések (importliberalizáció, a csődtörvény, a támogatások leépítése, spontán privatizáció) miatt </a:t>
            </a:r>
            <a:r>
              <a:rPr lang="hu-HU" sz="2400" b="1" dirty="0" smtClean="0"/>
              <a:t>tömeges csődök </a:t>
            </a:r>
            <a:r>
              <a:rPr lang="hu-HU" sz="2400" dirty="0" smtClean="0"/>
              <a:t>következtek be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hu-HU" sz="2400" dirty="0" smtClean="0"/>
              <a:t> </a:t>
            </a:r>
            <a:r>
              <a:rPr lang="hu-HU" sz="2400" b="1" dirty="0" smtClean="0"/>
              <a:t>adót sem fizettek</a:t>
            </a:r>
          </a:p>
          <a:p>
            <a:r>
              <a:rPr lang="hu-HU" sz="2400" dirty="0" smtClean="0"/>
              <a:t>+ Az 1991-es jegybanktörvény előírta, hogy az államháztartási hiány legfeljebb a bevételek 3%-ig fedezhető jegybanki kölcsönnel, az e feletti részt csak a pénzpiacokról lehet fedezni.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hu-HU" sz="2400" b="1" dirty="0" smtClean="0"/>
              <a:t>piaci kamatozású állampapírokkal kellett finanszírozni </a:t>
            </a:r>
            <a:r>
              <a:rPr lang="hu-HU" sz="2400" dirty="0" smtClean="0"/>
              <a:t>(30 százalékos hozamot biztosító állampapírokkal) 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400" b="1" dirty="0" smtClean="0"/>
              <a:t>rakétaként növelte az államadósságot és az az után fizetett kamatokat.</a:t>
            </a:r>
          </a:p>
          <a:p>
            <a:r>
              <a:rPr lang="hu-HU" sz="2400" dirty="0" smtClean="0"/>
              <a:t>+ A bankszektor konszolidációja: a bankok összesen mintegy 400 milliárd forintos támogatást kaptak</a:t>
            </a: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→óriási luk a költségvetésen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213016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35186"/>
            <a:ext cx="8003232" cy="710952"/>
          </a:xfrm>
        </p:spPr>
        <p:txBody>
          <a:bodyPr/>
          <a:lstStyle/>
          <a:p>
            <a:r>
              <a:rPr lang="hu-HU" sz="3600" dirty="0"/>
              <a:t>A Bokros-csomag - </a:t>
            </a:r>
            <a:r>
              <a:rPr lang="hu-HU" sz="3600" dirty="0" smtClean="0"/>
              <a:t>intézkedések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46138"/>
            <a:ext cx="8147248" cy="5103142"/>
          </a:xfrm>
        </p:spPr>
        <p:txBody>
          <a:bodyPr/>
          <a:lstStyle/>
          <a:p>
            <a:r>
              <a:rPr lang="hu-HU" sz="2400" dirty="0"/>
              <a:t>N</a:t>
            </a:r>
            <a:r>
              <a:rPr lang="hu-HU" sz="2400" dirty="0" smtClean="0"/>
              <a:t>agy </a:t>
            </a:r>
            <a:r>
              <a:rPr lang="hu-HU" sz="2400" dirty="0"/>
              <a:t>leértékelés, az </a:t>
            </a:r>
            <a:r>
              <a:rPr lang="hu-HU" sz="2400" dirty="0" smtClean="0"/>
              <a:t>előre és a </a:t>
            </a:r>
            <a:r>
              <a:rPr lang="hu-HU" sz="2400" dirty="0"/>
              <a:t>csúszó árfolyam </a:t>
            </a:r>
            <a:r>
              <a:rPr lang="hu-HU" sz="2400" dirty="0" smtClean="0"/>
              <a:t>bevezetése</a:t>
            </a:r>
            <a:r>
              <a:rPr lang="hu-HU" sz="2400" dirty="0"/>
              <a:t> </a:t>
            </a:r>
            <a:r>
              <a:rPr lang="hu-HU" sz="2400" dirty="0" smtClean="0"/>
              <a:t>;</a:t>
            </a:r>
          </a:p>
          <a:p>
            <a:r>
              <a:rPr lang="hu-HU" sz="2400" dirty="0"/>
              <a:t>I</a:t>
            </a:r>
            <a:r>
              <a:rPr lang="hu-HU" sz="2400" dirty="0" smtClean="0"/>
              <a:t>deiglenes import vámpótlék kivetése;</a:t>
            </a:r>
          </a:p>
          <a:p>
            <a:r>
              <a:rPr lang="hu-HU" sz="2400" dirty="0" smtClean="0"/>
              <a:t>Határozott </a:t>
            </a:r>
            <a:r>
              <a:rPr lang="hu-HU" sz="2400" dirty="0"/>
              <a:t>jövedelempolitika, amely 12 százalékos </a:t>
            </a:r>
            <a:r>
              <a:rPr lang="hu-HU" sz="2400" dirty="0" smtClean="0"/>
              <a:t>reálbércsökkenést </a:t>
            </a:r>
            <a:r>
              <a:rPr lang="hu-HU" sz="2400" dirty="0"/>
              <a:t>kényszerített </a:t>
            </a:r>
            <a:r>
              <a:rPr lang="hu-HU" sz="2400" dirty="0" smtClean="0"/>
              <a:t>ki;</a:t>
            </a:r>
          </a:p>
          <a:p>
            <a:r>
              <a:rPr lang="hu-HU" sz="2400" dirty="0" smtClean="0"/>
              <a:t>A fiskális </a:t>
            </a:r>
            <a:r>
              <a:rPr lang="hu-HU" sz="2400" dirty="0"/>
              <a:t>intézkedések, köztük jóléti jogosultságok </a:t>
            </a:r>
            <a:r>
              <a:rPr lang="hu-HU" sz="2400" dirty="0" smtClean="0"/>
              <a:t>csökkentése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 hitelkínálat </a:t>
            </a:r>
            <a:r>
              <a:rPr lang="hu-HU" sz="2400" dirty="0"/>
              <a:t>átcsoportosítása a vállalati szektor javára, a </a:t>
            </a:r>
            <a:r>
              <a:rPr lang="hu-HU" sz="2400" dirty="0" smtClean="0"/>
              <a:t>jövedelmezőség növelésére;</a:t>
            </a:r>
            <a:endParaRPr lang="hu-HU" sz="2400" dirty="0"/>
          </a:p>
          <a:p>
            <a:r>
              <a:rPr lang="hu-HU" sz="2400" dirty="0"/>
              <a:t>F</a:t>
            </a:r>
            <a:r>
              <a:rPr lang="hu-HU" sz="2400" dirty="0" smtClean="0"/>
              <a:t>eszített monetáris </a:t>
            </a:r>
            <a:r>
              <a:rPr lang="hu-HU" sz="2400" dirty="0"/>
              <a:t>politika, amely </a:t>
            </a:r>
            <a:r>
              <a:rPr lang="hu-HU" sz="2400" dirty="0" smtClean="0"/>
              <a:t>lehetővé </a:t>
            </a:r>
            <a:r>
              <a:rPr lang="hu-HU" sz="2400" dirty="0"/>
              <a:t>tette </a:t>
            </a:r>
            <a:r>
              <a:rPr lang="hu-HU" sz="2400" dirty="0" smtClean="0"/>
              <a:t>a sikeres </a:t>
            </a:r>
            <a:r>
              <a:rPr lang="hu-HU" sz="2400" dirty="0"/>
              <a:t>vállalatok expanzióját</a:t>
            </a:r>
            <a:r>
              <a:rPr lang="hu-HU" sz="2400" dirty="0" smtClean="0"/>
              <a:t>;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privatizáció felgyorsítása, </a:t>
            </a:r>
            <a:r>
              <a:rPr lang="hu-HU" sz="2400" dirty="0" smtClean="0"/>
              <a:t>egyes </a:t>
            </a:r>
            <a:r>
              <a:rPr lang="hu-HU" sz="2400" dirty="0"/>
              <a:t>kulcsszektorok (energia, telekommunikáció) privatizációjában.</a:t>
            </a:r>
          </a:p>
        </p:txBody>
      </p:sp>
    </p:spTree>
    <p:extLst>
      <p:ext uri="{BB962C8B-B14F-4D97-AF65-F5344CB8AC3E}">
        <p14:creationId xmlns:p14="http://schemas.microsoft.com/office/powerpoint/2010/main" val="17388559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5984" y="35668"/>
            <a:ext cx="8075240" cy="710952"/>
          </a:xfrm>
        </p:spPr>
        <p:txBody>
          <a:bodyPr/>
          <a:lstStyle/>
          <a:p>
            <a:r>
              <a:rPr lang="hu-HU" sz="3600" dirty="0"/>
              <a:t>A Bokros-csomag </a:t>
            </a:r>
            <a:r>
              <a:rPr lang="hu-HU" sz="3600" dirty="0" smtClean="0"/>
              <a:t>- eredmények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1624" y="746620"/>
            <a:ext cx="8229600" cy="4525963"/>
          </a:xfrm>
        </p:spPr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folyó fizetési mérleg hiánya</a:t>
            </a:r>
            <a:r>
              <a:rPr lang="hu-HU" dirty="0" smtClean="0"/>
              <a:t>,, </a:t>
            </a:r>
            <a:r>
              <a:rPr lang="hu-HU" dirty="0"/>
              <a:t>1995-ben 1994-hez </a:t>
            </a:r>
            <a:r>
              <a:rPr lang="hu-HU" dirty="0" smtClean="0"/>
              <a:t>képest </a:t>
            </a:r>
            <a:r>
              <a:rPr lang="hu-HU" dirty="0"/>
              <a:t>a GDP százalékában </a:t>
            </a:r>
            <a:r>
              <a:rPr lang="hu-HU" dirty="0" smtClean="0"/>
              <a:t>számítva 4 százalékponttal csökkent</a:t>
            </a:r>
          </a:p>
          <a:p>
            <a:r>
              <a:rPr lang="hu-HU" dirty="0"/>
              <a:t>Az export </a:t>
            </a:r>
            <a:r>
              <a:rPr lang="hu-HU" dirty="0" smtClean="0"/>
              <a:t>volumene nőtt, az importé csökkent</a:t>
            </a:r>
          </a:p>
          <a:p>
            <a:r>
              <a:rPr lang="hu-HU" dirty="0" smtClean="0"/>
              <a:t>A termelés ne esett vissza, sőt nőtt</a:t>
            </a:r>
          </a:p>
          <a:p>
            <a:r>
              <a:rPr lang="hu-HU" dirty="0" smtClean="0"/>
              <a:t>Nőtt a vállalatok jövedelmezősége</a:t>
            </a:r>
          </a:p>
          <a:p>
            <a:r>
              <a:rPr lang="hu-HU" dirty="0" smtClean="0"/>
              <a:t>Csökkent a költségvetési hiány</a:t>
            </a:r>
          </a:p>
          <a:p>
            <a:r>
              <a:rPr lang="hu-HU" dirty="0" smtClean="0"/>
              <a:t>+ privatizációs bevételek növekedése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4489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5743" y="116632"/>
            <a:ext cx="8229600" cy="724942"/>
          </a:xfrm>
        </p:spPr>
        <p:txBody>
          <a:bodyPr/>
          <a:lstStyle/>
          <a:p>
            <a:r>
              <a:rPr lang="hu-HU" sz="3600" dirty="0"/>
              <a:t>A kiigazítás ára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867021"/>
            <a:ext cx="8208912" cy="5154267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leértékelés </a:t>
            </a:r>
            <a:r>
              <a:rPr lang="hu-HU" dirty="0"/>
              <a:t>és más, már korábban elhatározott </a:t>
            </a:r>
            <a:r>
              <a:rPr lang="hu-HU" dirty="0" smtClean="0"/>
              <a:t>intézkedések </a:t>
            </a:r>
            <a:r>
              <a:rPr lang="hu-HU" dirty="0"/>
              <a:t>(</a:t>
            </a:r>
            <a:r>
              <a:rPr lang="hu-HU" dirty="0" smtClean="0"/>
              <a:t>pl. </a:t>
            </a:r>
            <a:r>
              <a:rPr lang="hu-HU" dirty="0"/>
              <a:t>az energiaárak emelése) nyomán </a:t>
            </a:r>
            <a:r>
              <a:rPr lang="hu-HU" dirty="0" smtClean="0"/>
              <a:t>meglódult az infláció</a:t>
            </a:r>
          </a:p>
          <a:p>
            <a:r>
              <a:rPr lang="hu-HU" dirty="0" smtClean="0"/>
              <a:t>- később lassult</a:t>
            </a:r>
          </a:p>
          <a:p>
            <a:r>
              <a:rPr lang="hu-HU" dirty="0" smtClean="0"/>
              <a:t>A reálbérek drasztikus csökkenése</a:t>
            </a:r>
          </a:p>
          <a:p>
            <a:r>
              <a:rPr lang="hu-HU" dirty="0" smtClean="0"/>
              <a:t>Létbizonytalanság növekedése</a:t>
            </a:r>
          </a:p>
          <a:p>
            <a:r>
              <a:rPr lang="hu-HU" dirty="0" smtClean="0"/>
              <a:t>Elhalasztott sokkterápia volt</a:t>
            </a:r>
          </a:p>
          <a:p>
            <a:r>
              <a:rPr lang="hu-HU" dirty="0" smtClean="0"/>
              <a:t>A lengyelek korábban megcsinálták</a:t>
            </a:r>
          </a:p>
          <a:p>
            <a:r>
              <a:rPr lang="hu-HU" dirty="0" smtClean="0"/>
              <a:t>Később </a:t>
            </a:r>
            <a:r>
              <a:rPr lang="hu-HU" dirty="0"/>
              <a:t>ú</a:t>
            </a:r>
            <a:r>
              <a:rPr lang="hu-HU" dirty="0" smtClean="0"/>
              <a:t>jabb eladósodás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63272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adÃ³ssÃ¡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7992888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8325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6" y="476672"/>
            <a:ext cx="8659073" cy="541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61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0140" y="116632"/>
            <a:ext cx="8075240" cy="796950"/>
          </a:xfrm>
        </p:spPr>
        <p:txBody>
          <a:bodyPr/>
          <a:lstStyle/>
          <a:p>
            <a:r>
              <a:rPr lang="hu-HU" sz="3600" b="1" dirty="0" smtClean="0"/>
              <a:t>Alternatív út, a lengyel sokkterápia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13582"/>
            <a:ext cx="8352928" cy="4963690"/>
          </a:xfrm>
        </p:spPr>
        <p:txBody>
          <a:bodyPr/>
          <a:lstStyle/>
          <a:p>
            <a:r>
              <a:rPr lang="hu-HU" sz="2400" dirty="0"/>
              <a:t>A lengyel </a:t>
            </a:r>
            <a:r>
              <a:rPr lang="hu-HU" sz="2400" dirty="0" smtClean="0"/>
              <a:t>kormányzat </a:t>
            </a:r>
            <a:r>
              <a:rPr lang="hu-HU" sz="2400" dirty="0"/>
              <a:t>viszonylag </a:t>
            </a:r>
            <a:r>
              <a:rPr lang="hu-HU" sz="2400" dirty="0" smtClean="0"/>
              <a:t>sokáig </a:t>
            </a:r>
            <a:r>
              <a:rPr lang="hu-HU" sz="2400" dirty="0"/>
              <a:t>fennmaradó </a:t>
            </a:r>
            <a:r>
              <a:rPr lang="hu-HU" sz="2400" b="1" dirty="0" smtClean="0"/>
              <a:t>nagyfokú társadalmi támogatottsága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 társadalom eltökéltsége a gazdaság </a:t>
            </a:r>
            <a:r>
              <a:rPr lang="hu-HU" sz="2400" dirty="0"/>
              <a:t>1989-es </a:t>
            </a:r>
            <a:r>
              <a:rPr lang="hu-HU" sz="2400" dirty="0" smtClean="0"/>
              <a:t>helyzete miatt </a:t>
            </a:r>
            <a:r>
              <a:rPr lang="hu-HU" sz="2400" dirty="0"/>
              <a:t>(</a:t>
            </a:r>
            <a:r>
              <a:rPr lang="hu-HU" sz="2400" dirty="0" smtClean="0"/>
              <a:t>hiperinfláció</a:t>
            </a:r>
            <a:r>
              <a:rPr lang="hu-HU" sz="2400" dirty="0"/>
              <a:t>, </a:t>
            </a:r>
            <a:r>
              <a:rPr lang="hu-HU" sz="2400" dirty="0" smtClean="0"/>
              <a:t>dezorganizálódás)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400" b="1" dirty="0" smtClean="0"/>
              <a:t>gazdaságpolitikai cselekvési kényszer</a:t>
            </a:r>
          </a:p>
          <a:p>
            <a:r>
              <a:rPr lang="hu-HU" sz="2400" dirty="0" smtClean="0"/>
              <a:t>Gyors </a:t>
            </a:r>
            <a:r>
              <a:rPr lang="hu-HU" sz="2400" b="1" dirty="0" smtClean="0"/>
              <a:t>intézményi átalakítással egyidejűleg</a:t>
            </a:r>
            <a:r>
              <a:rPr lang="hu-HU" sz="2400" dirty="0" smtClean="0"/>
              <a:t>, </a:t>
            </a:r>
            <a:r>
              <a:rPr lang="hu-HU" sz="2400" dirty="0"/>
              <a:t>a </a:t>
            </a:r>
            <a:r>
              <a:rPr lang="hu-HU" sz="2400" dirty="0" smtClean="0"/>
              <a:t>térség országai közül egyedülálló konzisztenciával </a:t>
            </a:r>
            <a:r>
              <a:rPr lang="hu-HU" sz="2400" dirty="0"/>
              <a:t>é</a:t>
            </a:r>
            <a:r>
              <a:rPr lang="hu-HU" sz="2400" dirty="0" smtClean="0"/>
              <a:t>s eréllyel valósítottak </a:t>
            </a:r>
            <a:r>
              <a:rPr lang="hu-HU" sz="2400" dirty="0"/>
              <a:t>meg egy olyan </a:t>
            </a:r>
            <a:r>
              <a:rPr lang="hu-HU" sz="2400" dirty="0" smtClean="0"/>
              <a:t>stabilizációs </a:t>
            </a:r>
            <a:r>
              <a:rPr lang="hu-HU" sz="2400" dirty="0"/>
              <a:t>programot, mely a </a:t>
            </a:r>
            <a:r>
              <a:rPr lang="hu-HU" sz="2400" dirty="0" smtClean="0"/>
              <a:t>gazdaság </a:t>
            </a:r>
            <a:r>
              <a:rPr lang="hu-HU" sz="2400" dirty="0" err="1" smtClean="0"/>
              <a:t>makromutatóinak</a:t>
            </a:r>
            <a:r>
              <a:rPr lang="hu-HU" sz="2400" dirty="0" smtClean="0"/>
              <a:t> (infláció</a:t>
            </a:r>
            <a:r>
              <a:rPr lang="hu-HU" sz="2400" dirty="0"/>
              <a:t>, </a:t>
            </a:r>
            <a:r>
              <a:rPr lang="hu-HU" sz="2400" dirty="0" smtClean="0"/>
              <a:t>jövedelemtermelés </a:t>
            </a:r>
            <a:r>
              <a:rPr lang="hu-HU" sz="2400" dirty="0"/>
              <a:t>é</a:t>
            </a:r>
            <a:r>
              <a:rPr lang="hu-HU" sz="2400" dirty="0" smtClean="0"/>
              <a:t>s felhasználás</a:t>
            </a:r>
            <a:r>
              <a:rPr lang="hu-HU" sz="2400" dirty="0"/>
              <a:t>, </a:t>
            </a:r>
            <a:r>
              <a:rPr lang="hu-HU" sz="2400" dirty="0" smtClean="0"/>
              <a:t>bérszínvonal</a:t>
            </a:r>
            <a:r>
              <a:rPr lang="hu-HU" sz="2400" dirty="0"/>
              <a:t>, piaci, </a:t>
            </a:r>
            <a:r>
              <a:rPr lang="hu-HU" sz="2400" dirty="0" smtClean="0"/>
              <a:t>költségvetési</a:t>
            </a:r>
            <a:r>
              <a:rPr lang="hu-HU" sz="2400" dirty="0"/>
              <a:t>, </a:t>
            </a:r>
            <a:r>
              <a:rPr lang="hu-HU" sz="2400" dirty="0" smtClean="0"/>
              <a:t>külgazdasági egyensúly </a:t>
            </a:r>
            <a:r>
              <a:rPr lang="hu-HU" sz="2400" dirty="0"/>
              <a:t>stb.) </a:t>
            </a:r>
            <a:r>
              <a:rPr lang="hu-HU" sz="2400" b="1" dirty="0"/>
              <a:t>az </a:t>
            </a:r>
            <a:r>
              <a:rPr lang="hu-HU" sz="2400" b="1" dirty="0" smtClean="0"/>
              <a:t>egyensúlyi </a:t>
            </a:r>
            <a:r>
              <a:rPr lang="hu-HU" sz="2400" b="1" dirty="0"/>
              <a:t>á</a:t>
            </a:r>
            <a:r>
              <a:rPr lang="hu-HU" sz="2400" b="1" dirty="0" smtClean="0"/>
              <a:t>llapothoz közelítését </a:t>
            </a:r>
            <a:r>
              <a:rPr lang="hu-HU" sz="2400" b="1" dirty="0"/>
              <a:t>ú</a:t>
            </a:r>
            <a:r>
              <a:rPr lang="hu-HU" sz="2400" b="1" dirty="0" smtClean="0"/>
              <a:t>gy váltotta </a:t>
            </a:r>
            <a:r>
              <a:rPr lang="hu-HU" sz="2400" b="1" dirty="0"/>
              <a:t>ki, hogy egyszersmind a </a:t>
            </a:r>
            <a:r>
              <a:rPr lang="hu-HU" sz="2400" b="1" dirty="0" smtClean="0"/>
              <a:t>gazdaság piacgazdaság­gá, </a:t>
            </a:r>
            <a:r>
              <a:rPr lang="hu-HU" sz="2400" b="1" dirty="0"/>
              <a:t>nyitott, </a:t>
            </a:r>
            <a:r>
              <a:rPr lang="hu-HU" sz="2400" b="1" dirty="0" smtClean="0"/>
              <a:t>versenyző gazdasággá történő átalakulását </a:t>
            </a:r>
            <a:r>
              <a:rPr lang="hu-HU" sz="2400" b="1" dirty="0"/>
              <a:t>is </a:t>
            </a:r>
            <a:r>
              <a:rPr lang="hu-HU" sz="2400" b="1" dirty="0" smtClean="0"/>
              <a:t>eredményezte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33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414881"/>
            <a:ext cx="7729855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hu-HU" i="1" dirty="0" smtClean="0">
                <a:latin typeface="Arial"/>
                <a:cs typeface="Arial"/>
              </a:rPr>
              <a:t>Adósságválságok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71964" y="1556792"/>
            <a:ext cx="2348230" cy="2842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62255" indent="-249554">
              <a:lnSpc>
                <a:spcPct val="100000"/>
              </a:lnSpc>
              <a:spcBef>
                <a:spcPts val="38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Arial"/>
                <a:cs typeface="Arial"/>
              </a:rPr>
              <a:t>Lengyelország</a:t>
            </a:r>
            <a:endParaRPr sz="2400" dirty="0">
              <a:latin typeface="Arial"/>
              <a:cs typeface="Arial"/>
            </a:endParaRPr>
          </a:p>
          <a:p>
            <a:pPr marL="262255" indent="-249554">
              <a:lnSpc>
                <a:spcPct val="100000"/>
              </a:lnSpc>
              <a:spcBef>
                <a:spcPts val="28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Arial"/>
                <a:cs typeface="Arial"/>
              </a:rPr>
              <a:t>Magyarország</a:t>
            </a:r>
            <a:endParaRPr sz="2400" dirty="0">
              <a:latin typeface="Arial"/>
              <a:cs typeface="Arial"/>
            </a:endParaRPr>
          </a:p>
          <a:p>
            <a:pPr marL="262255" indent="-249554">
              <a:lnSpc>
                <a:spcPct val="100000"/>
              </a:lnSpc>
              <a:spcBef>
                <a:spcPts val="28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Arial"/>
                <a:cs typeface="Arial"/>
              </a:rPr>
              <a:t>Románia</a:t>
            </a:r>
            <a:endParaRPr sz="2400" dirty="0">
              <a:latin typeface="Arial"/>
              <a:cs typeface="Arial"/>
            </a:endParaRPr>
          </a:p>
          <a:p>
            <a:pPr marL="262255" indent="-249554">
              <a:lnSpc>
                <a:spcPct val="100000"/>
              </a:lnSpc>
              <a:spcBef>
                <a:spcPts val="28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Arial"/>
                <a:cs typeface="Arial"/>
              </a:rPr>
              <a:t>Jugoszlávia</a:t>
            </a:r>
            <a:endParaRPr sz="2400" dirty="0">
              <a:latin typeface="Arial"/>
              <a:cs typeface="Arial"/>
            </a:endParaRPr>
          </a:p>
          <a:p>
            <a:pPr marL="262255" indent="-249554">
              <a:lnSpc>
                <a:spcPct val="100000"/>
              </a:lnSpc>
              <a:spcBef>
                <a:spcPts val="29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Arial"/>
                <a:cs typeface="Arial"/>
              </a:rPr>
              <a:t>Bulgária</a:t>
            </a:r>
            <a:endParaRPr sz="2400" dirty="0">
              <a:latin typeface="Arial"/>
              <a:cs typeface="Arial"/>
            </a:endParaRPr>
          </a:p>
          <a:p>
            <a:pPr marL="262255" marR="154305" indent="-249554">
              <a:lnSpc>
                <a:spcPts val="3170"/>
              </a:lnSpc>
              <a:spcBef>
                <a:spcPts val="15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Arial"/>
                <a:cs typeface="Arial"/>
              </a:rPr>
              <a:t>Szovjetunió  </a:t>
            </a:r>
            <a:r>
              <a:rPr sz="2400" spc="-5" dirty="0">
                <a:latin typeface="Arial"/>
                <a:cs typeface="Arial"/>
              </a:rPr>
              <a:t>(O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25" dirty="0">
                <a:latin typeface="Arial"/>
                <a:cs typeface="Arial"/>
              </a:rPr>
              <a:t>z</a:t>
            </a:r>
            <a:r>
              <a:rPr sz="2400" spc="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rs</a:t>
            </a:r>
            <a:r>
              <a:rPr sz="2400" spc="-35" dirty="0">
                <a:latin typeface="Arial"/>
                <a:cs typeface="Arial"/>
              </a:rPr>
              <a:t>z</a:t>
            </a:r>
            <a:r>
              <a:rPr sz="2400" spc="0" dirty="0">
                <a:latin typeface="Arial"/>
                <a:cs typeface="Arial"/>
              </a:rPr>
              <a:t>á</a:t>
            </a:r>
            <a:r>
              <a:rPr sz="2400" spc="-1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11960" y="1542952"/>
            <a:ext cx="3783329" cy="33788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latin typeface="Arial"/>
                <a:cs typeface="Arial"/>
              </a:rPr>
              <a:t>1981*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(1993-ig)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1981,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1989-1990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1982-1987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1988*-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dirty="0">
                <a:latin typeface="Arial"/>
                <a:cs typeface="Arial"/>
              </a:rPr>
              <a:t>1990*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dirty="0">
                <a:latin typeface="Arial"/>
                <a:cs typeface="Arial"/>
              </a:rPr>
              <a:t>1990-</a:t>
            </a: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400" spc="-5" dirty="0">
                <a:latin typeface="Arial"/>
                <a:cs typeface="Arial"/>
              </a:rPr>
              <a:t>1998*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* </a:t>
            </a:r>
            <a:r>
              <a:rPr sz="2000" spc="-10" dirty="0">
                <a:latin typeface="Arial"/>
                <a:cs typeface="Arial"/>
              </a:rPr>
              <a:t>Nemzetközi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fizetésképtelenség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74974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smtClean="0"/>
              <a:t>Sokkterápia vagy fokozatos </a:t>
            </a:r>
            <a:r>
              <a:rPr lang="hu-HU" sz="4000" b="1" dirty="0"/>
              <a:t>á</a:t>
            </a:r>
            <a:r>
              <a:rPr lang="hu-HU" sz="4000" b="1" dirty="0" smtClean="0"/>
              <a:t>tmenet</a:t>
            </a:r>
            <a:endParaRPr lang="hu-HU" sz="4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40355"/>
              </p:ext>
            </p:extLst>
          </p:nvPr>
        </p:nvGraphicFramePr>
        <p:xfrm>
          <a:off x="457200" y="1445146"/>
          <a:ext cx="8229600" cy="50901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Intézményi átalakulás sebessége</a:t>
                      </a:r>
                    </a:p>
                    <a:p>
                      <a:r>
                        <a:rPr lang="hu-HU" sz="2400" dirty="0" smtClean="0"/>
                        <a:t>A </a:t>
                      </a:r>
                      <a:r>
                        <a:rPr lang="hu-HU" sz="2400" dirty="0" err="1" smtClean="0"/>
                        <a:t>makrofeltételek</a:t>
                      </a:r>
                      <a:r>
                        <a:rPr lang="hu-HU" sz="2400" dirty="0" smtClean="0"/>
                        <a:t> jövedelemtermelő képességekhez való igazítása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/>
                        <a:t>Gyors</a:t>
                      </a:r>
                      <a:endParaRPr lang="hu-H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b="1" dirty="0" smtClean="0"/>
                        <a:t>Lassú</a:t>
                      </a:r>
                      <a:endParaRPr lang="hu-H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Gyors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Lengyelország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Csehország</a:t>
                      </a:r>
                      <a:endParaRPr lang="hu-HU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Lassú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Magyarország</a:t>
                      </a:r>
                      <a:endParaRPr lang="hu-H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b="1" dirty="0" smtClean="0"/>
                        <a:t>Oroszország</a:t>
                      </a:r>
                    </a:p>
                    <a:p>
                      <a:r>
                        <a:rPr lang="hu-HU" sz="2800" b="1" dirty="0" smtClean="0"/>
                        <a:t>Románia</a:t>
                      </a:r>
                    </a:p>
                    <a:p>
                      <a:r>
                        <a:rPr lang="hu-HU" sz="2800" b="1" dirty="0" smtClean="0"/>
                        <a:t>Ukrajna</a:t>
                      </a:r>
                    </a:p>
                    <a:p>
                      <a:r>
                        <a:rPr lang="hu-HU" sz="2800" b="1" dirty="0" smtClean="0"/>
                        <a:t>Fehéroroszország</a:t>
                      </a:r>
                      <a:endParaRPr lang="hu-HU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07302"/>
              </p:ext>
            </p:extLst>
          </p:nvPr>
        </p:nvGraphicFramePr>
        <p:xfrm>
          <a:off x="440675" y="2588964"/>
          <a:ext cx="2754217" cy="1560116"/>
        </p:xfrm>
        <a:graphic>
          <a:graphicData uri="http://schemas.openxmlformats.org/drawingml/2006/table">
            <a:tbl>
              <a:tblPr/>
              <a:tblGrid>
                <a:gridCol w="2754217"/>
              </a:tblGrid>
              <a:tr h="156011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021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8400"/>
            <a:ext cx="8208912" cy="989128"/>
          </a:xfrm>
        </p:spPr>
        <p:txBody>
          <a:bodyPr/>
          <a:lstStyle/>
          <a:p>
            <a:r>
              <a:rPr lang="hu-HU" sz="3600" b="1" dirty="0" smtClean="0"/>
              <a:t>A szűkebb értelemben vett sokkterápia (egyidejűleg intézményi reformok)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r>
              <a:rPr lang="hu-HU" sz="2800" dirty="0" smtClean="0"/>
              <a:t>A valuta </a:t>
            </a:r>
            <a:r>
              <a:rPr lang="hu-HU" sz="2800" dirty="0"/>
              <a:t>drasztikus </a:t>
            </a:r>
            <a:r>
              <a:rPr lang="hu-HU" sz="2800" dirty="0" smtClean="0"/>
              <a:t>leértékelése, </a:t>
            </a:r>
            <a:r>
              <a:rPr lang="hu-HU" sz="2800" dirty="0"/>
              <a:t>a </a:t>
            </a:r>
            <a:r>
              <a:rPr lang="hu-HU" sz="2800" dirty="0" smtClean="0"/>
              <a:t>valutaárfolyam alulértékelt </a:t>
            </a:r>
            <a:r>
              <a:rPr lang="hu-HU" sz="2800" dirty="0"/>
              <a:t>á</a:t>
            </a:r>
            <a:r>
              <a:rPr lang="hu-HU" sz="2800" dirty="0" smtClean="0"/>
              <a:t>llapotba </a:t>
            </a:r>
            <a:r>
              <a:rPr lang="hu-HU" sz="2800" dirty="0"/>
              <a:t>hozatala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Az árfolyam rögzítése - </a:t>
            </a:r>
            <a:r>
              <a:rPr lang="hu-HU" sz="2800" dirty="0"/>
              <a:t>9.500 zloty = 1 </a:t>
            </a:r>
            <a:r>
              <a:rPr lang="hu-HU" sz="2800" dirty="0" smtClean="0"/>
              <a:t>dollár</a:t>
            </a:r>
          </a:p>
          <a:p>
            <a:r>
              <a:rPr lang="hu-HU" sz="2800" dirty="0" smtClean="0"/>
              <a:t>A belső konvertibilitás biztosítása</a:t>
            </a:r>
          </a:p>
          <a:p>
            <a:r>
              <a:rPr lang="hu-HU" sz="2800" dirty="0" smtClean="0"/>
              <a:t>Import liberalizálása</a:t>
            </a:r>
          </a:p>
          <a:p>
            <a:r>
              <a:rPr lang="hu-HU" sz="2800" dirty="0" smtClean="0"/>
              <a:t>Árliberalizáció</a:t>
            </a:r>
          </a:p>
          <a:p>
            <a:r>
              <a:rPr lang="hu-HU" sz="2800" dirty="0" smtClean="0"/>
              <a:t>A jövedelemkiáramlás csökkentése: nominális bérszínvonal növekedési ütemét </a:t>
            </a:r>
            <a:r>
              <a:rPr lang="hu-HU" sz="2800" dirty="0"/>
              <a:t>az á</a:t>
            </a:r>
            <a:r>
              <a:rPr lang="hu-HU" sz="2800" dirty="0" smtClean="0"/>
              <a:t>rak növekedési ütemének</a:t>
            </a:r>
            <a:r>
              <a:rPr lang="hu-HU" sz="2800" dirty="0"/>
              <a:t> </a:t>
            </a:r>
            <a:r>
              <a:rPr lang="hu-HU" sz="2800" dirty="0" smtClean="0"/>
              <a:t>rendkívül </a:t>
            </a:r>
            <a:r>
              <a:rPr lang="hu-HU" sz="2800" dirty="0"/>
              <a:t>alacsony </a:t>
            </a:r>
            <a:r>
              <a:rPr lang="hu-HU" sz="2800" dirty="0" smtClean="0"/>
              <a:t>százalékában határozták </a:t>
            </a:r>
            <a:r>
              <a:rPr lang="hu-HU" sz="2800" dirty="0"/>
              <a:t>meg.</a:t>
            </a:r>
          </a:p>
        </p:txBody>
      </p:sp>
    </p:spTree>
    <p:extLst>
      <p:ext uri="{BB962C8B-B14F-4D97-AF65-F5344CB8AC3E}">
        <p14:creationId xmlns:p14="http://schemas.microsoft.com/office/powerpoint/2010/main" val="8106179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8400"/>
            <a:ext cx="8208912" cy="989128"/>
          </a:xfrm>
        </p:spPr>
        <p:txBody>
          <a:bodyPr/>
          <a:lstStyle/>
          <a:p>
            <a:r>
              <a:rPr lang="hu-HU" sz="3600" b="1" dirty="0" smtClean="0"/>
              <a:t>A szűkebb értelemben vett sokkterápia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A költségvetési kiadások ( </a:t>
            </a:r>
            <a:r>
              <a:rPr lang="hu-HU" sz="3200" dirty="0"/>
              <a:t>a szubvenciók </a:t>
            </a:r>
            <a:r>
              <a:rPr lang="hu-HU" sz="3200" dirty="0" smtClean="0"/>
              <a:t>és </a:t>
            </a:r>
            <a:r>
              <a:rPr lang="hu-HU" sz="3200" dirty="0"/>
              <a:t>a </a:t>
            </a:r>
            <a:r>
              <a:rPr lang="hu-HU" sz="3200" dirty="0" smtClean="0"/>
              <a:t>vállalatok támogatásának csökkentése) visszafogása a deficit mérséklése</a:t>
            </a:r>
            <a:r>
              <a:rPr lang="hu-HU" sz="3200" dirty="0"/>
              <a:t>. (</a:t>
            </a:r>
            <a:r>
              <a:rPr lang="hu-HU" sz="3200" dirty="0" smtClean="0"/>
              <a:t>a költségvetés </a:t>
            </a:r>
            <a:r>
              <a:rPr lang="hu-HU" sz="3200" dirty="0" err="1" smtClean="0"/>
              <a:t>szufficites</a:t>
            </a:r>
            <a:r>
              <a:rPr lang="hu-HU" sz="3200" dirty="0" smtClean="0"/>
              <a:t> lett, majd később újra deficites)</a:t>
            </a:r>
            <a:endParaRPr lang="hu-HU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Rendkívül erős monetáris </a:t>
            </a:r>
            <a:r>
              <a:rPr lang="hu-HU" sz="3200" dirty="0"/>
              <a:t>restrikció, mely a lengyel esetben a </a:t>
            </a:r>
            <a:r>
              <a:rPr lang="hu-HU" sz="3200" dirty="0" smtClean="0"/>
              <a:t>pénzmennyiség abszolút nagyságának csökkenését </a:t>
            </a:r>
            <a:r>
              <a:rPr lang="hu-HU" sz="3200" dirty="0"/>
              <a:t>é</a:t>
            </a:r>
            <a:r>
              <a:rPr lang="hu-HU" sz="3200" dirty="0" smtClean="0"/>
              <a:t>s egyidejűleg </a:t>
            </a:r>
            <a:r>
              <a:rPr lang="hu-HU" sz="3200" dirty="0"/>
              <a:t>magas </a:t>
            </a:r>
            <a:r>
              <a:rPr lang="hu-HU" sz="3200" dirty="0" smtClean="0"/>
              <a:t>pozitív reálkamat </a:t>
            </a:r>
            <a:r>
              <a:rPr lang="hu-HU" sz="3200" dirty="0"/>
              <a:t>szint </a:t>
            </a:r>
            <a:r>
              <a:rPr lang="hu-HU" sz="3200" dirty="0" smtClean="0"/>
              <a:t>fenntartását </a:t>
            </a:r>
            <a:r>
              <a:rPr lang="hu-HU" sz="3200" dirty="0"/>
              <a:t>jelentette.</a:t>
            </a:r>
          </a:p>
        </p:txBody>
      </p:sp>
    </p:spTree>
    <p:extLst>
      <p:ext uri="{BB962C8B-B14F-4D97-AF65-F5344CB8AC3E}">
        <p14:creationId xmlns:p14="http://schemas.microsoft.com/office/powerpoint/2010/main" val="35196303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8400"/>
            <a:ext cx="8208912" cy="989128"/>
          </a:xfrm>
        </p:spPr>
        <p:txBody>
          <a:bodyPr/>
          <a:lstStyle/>
          <a:p>
            <a:r>
              <a:rPr lang="hu-HU" sz="3600" b="1" dirty="0" smtClean="0"/>
              <a:t>Eredmények, következmények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A termelés és foglalkoztatás nagy zuhanása (17 %-os munkanélküliség)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 err="1" smtClean="0"/>
              <a:t>makroegyensúlyok</a:t>
            </a:r>
            <a:r>
              <a:rPr lang="hu-HU" dirty="0" smtClean="0"/>
              <a:t> látványos javulása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költségvetési egyensúly ill. többlet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Külkereskedelmi többlet, egy ideig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Viszonylag gyors visszakapaszkodás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Hosszútávon sikeres: a 2008-as válságot sem érezte meg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42052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/>
              <a:t>És az adósság elengedés? – A sokkterápia volt az ára!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Az </a:t>
            </a:r>
            <a:r>
              <a:rPr lang="hu-HU" sz="2800" dirty="0" smtClean="0"/>
              <a:t>1989-ben</a:t>
            </a:r>
            <a:r>
              <a:rPr lang="hu-HU" sz="2800" dirty="0"/>
              <a:t> 41,4 milliárd dollárt kitevő  </a:t>
            </a:r>
            <a:r>
              <a:rPr lang="hu-HU" sz="2800" dirty="0" smtClean="0"/>
              <a:t>adósságot tárgyalásos </a:t>
            </a:r>
            <a:r>
              <a:rPr lang="hu-HU" sz="2800" dirty="0"/>
              <a:t>úton sikerült csökkenteni: </a:t>
            </a:r>
            <a:endParaRPr lang="hu-H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az </a:t>
            </a:r>
            <a:r>
              <a:rPr lang="hu-HU" sz="2800" dirty="0"/>
              <a:t>állami hitelezők (a Párizsi Klub) 1991-ben a feléjük való adósságok fele felett hunyt szemet, </a:t>
            </a:r>
            <a:endParaRPr lang="hu-HU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míg </a:t>
            </a:r>
            <a:r>
              <a:rPr lang="hu-HU" sz="2800" dirty="0"/>
              <a:t>1994-ben a magánhitelezők (a Londoni Klub) felezték meg a fennálló adósságokat. Ezzel párhuzamosan a visszafizetések határidejét mindkét esetben a kétezres </a:t>
            </a:r>
            <a:r>
              <a:rPr lang="hu-HU" sz="2800" dirty="0" smtClean="0"/>
              <a:t>évekre halasztották</a:t>
            </a:r>
            <a:r>
              <a:rPr lang="hu-H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50695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LYMPUS DIGITAL C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4104456" cy="552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483768" y="332656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Leszek </a:t>
            </a:r>
            <a:r>
              <a:rPr lang="hu-HU" sz="2800" dirty="0" err="1"/>
              <a:t>Balcerowicz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122653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Leszek </a:t>
            </a:r>
            <a:r>
              <a:rPr lang="hu-HU" dirty="0" err="1"/>
              <a:t>Balcerowicz</a:t>
            </a:r>
            <a:r>
              <a:rPr lang="hu-HU" dirty="0"/>
              <a:t>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i="1" dirty="0"/>
              <a:t>nemcsak radikális stabilizációt és reformokat, de adósság-elengedést is akartunk. (…) Magyarországon ez nem volt a stratégia része, nem tudom miért</a:t>
            </a:r>
            <a:r>
              <a:rPr lang="hu-HU" dirty="0"/>
              <a:t>. </a:t>
            </a:r>
            <a:r>
              <a:rPr lang="hu-HU" i="1" dirty="0"/>
              <a:t>A gazdaság újraszervezése ugyanakkor az engedmények nélkül is megtörtént volna. De így jobban sikerült</a:t>
            </a:r>
            <a:r>
              <a:rPr lang="hu-HU" dirty="0"/>
              <a:t>” </a:t>
            </a:r>
            <a:r>
              <a:rPr lang="hu-HU" dirty="0" smtClean="0"/>
              <a:t>– a </a:t>
            </a:r>
            <a:r>
              <a:rPr lang="hu-HU" dirty="0"/>
              <a:t>tárgyalásos adósságcsökkentésnek az a politikai előnye is megvolt, hogy így az emberek látták: „</a:t>
            </a:r>
            <a:r>
              <a:rPr lang="hu-HU" i="1" dirty="0"/>
              <a:t>a Nyugat támogat minket</a:t>
            </a:r>
            <a:r>
              <a:rPr lang="hu-HU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7936430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://tenytar.hu/sites/default/files/images/n%C3%B6veked%C3%A9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064896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17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https://d3knx7v8i1y46b.cloudfront.net/2018/04/image2-730x52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992888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34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r>
              <a:rPr lang="hu-HU" sz="800" dirty="0" smtClean="0"/>
              <a:t>.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/>
          <a:lstStyle/>
          <a:p>
            <a:r>
              <a:rPr lang="hu-HU" sz="2800" dirty="0" smtClean="0"/>
              <a:t>„Az </a:t>
            </a:r>
            <a:r>
              <a:rPr lang="hu-HU" sz="2800" dirty="0"/>
              <a:t>1974 utáni  négy éves periódusban ugyanis az </a:t>
            </a:r>
            <a:r>
              <a:rPr lang="hu-HU" sz="2800" dirty="0" smtClean="0"/>
              <a:t>olajár robbanás </a:t>
            </a:r>
            <a:r>
              <a:rPr lang="hu-HU" sz="2800" dirty="0"/>
              <a:t>versenyképességre gyakorolt káros </a:t>
            </a:r>
            <a:r>
              <a:rPr lang="hu-HU" sz="2800" dirty="0" smtClean="0"/>
              <a:t>hatásait </a:t>
            </a:r>
            <a:r>
              <a:rPr lang="hu-HU" sz="2800" dirty="0"/>
              <a:t>az állam nem szerkezetátalakítással vagy a fogyasztás visszafogásával próbálta kezelni, hanem devizahiteleket  vett  fel,  hogy  elfedje a bajokat állampolgárai  elől  (</a:t>
            </a:r>
            <a:r>
              <a:rPr lang="hu-HU" sz="2800" dirty="0" err="1"/>
              <a:t>Bekker</a:t>
            </a:r>
            <a:r>
              <a:rPr lang="hu-HU" sz="2800" dirty="0"/>
              <a:t>,1995).  </a:t>
            </a:r>
            <a:r>
              <a:rPr lang="hu-HU" sz="2800" dirty="0" smtClean="0"/>
              <a:t>A </a:t>
            </a:r>
            <a:r>
              <a:rPr lang="hu-HU" sz="2800" dirty="0"/>
              <a:t>devizahitel-felvételt  is  eltitkolta,  így  csak  a rendszerváltozásra derült ki, hogy négy év alatt – 1974‒1978 között – a GDP 20 </a:t>
            </a:r>
            <a:r>
              <a:rPr lang="hu-HU" sz="2800" dirty="0" smtClean="0"/>
              <a:t>százalékáról </a:t>
            </a:r>
            <a:r>
              <a:rPr lang="hu-HU" sz="2800" dirty="0"/>
              <a:t>60 százalékára emelkedett az állam devizaadóssága, majd a ‘80-as évek végére fel- kúszott egészen 80 </a:t>
            </a:r>
            <a:r>
              <a:rPr lang="hu-HU" sz="2800" dirty="0" smtClean="0"/>
              <a:t>százalékra.” (</a:t>
            </a:r>
            <a:r>
              <a:rPr lang="hu-HU" sz="2800" dirty="0" err="1" smtClean="0"/>
              <a:t>György-Veres</a:t>
            </a:r>
            <a:r>
              <a:rPr lang="hu-HU" sz="2800" dirty="0" smtClean="0"/>
              <a:t> 2016)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6183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0381" y="6278067"/>
            <a:ext cx="220979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8774" y="399634"/>
            <a:ext cx="782447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7435" marR="5080" indent="-3595370" algn="l">
              <a:lnSpc>
                <a:spcPct val="100000"/>
              </a:lnSpc>
              <a:spcBef>
                <a:spcPts val="105"/>
              </a:spcBef>
            </a:pPr>
            <a:r>
              <a:rPr sz="3200" spc="0" dirty="0"/>
              <a:t>A </a:t>
            </a:r>
            <a:r>
              <a:rPr sz="3200" spc="-10" dirty="0"/>
              <a:t>magyar </a:t>
            </a:r>
            <a:r>
              <a:rPr sz="3200" dirty="0"/>
              <a:t>adósságügy az 1980-as </a:t>
            </a:r>
            <a:r>
              <a:rPr sz="3200" spc="-5" dirty="0" err="1" smtClean="0"/>
              <a:t>években</a:t>
            </a:r>
            <a:endParaRPr sz="3200"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79512" y="1213318"/>
            <a:ext cx="8640960" cy="4267002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6870" marR="499745" indent="-344170">
              <a:lnSpc>
                <a:spcPct val="8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</a:tabLst>
            </a:pPr>
            <a:r>
              <a:rPr lang="hu-HU" sz="2400" spc="-5" dirty="0" smtClean="0">
                <a:latin typeface="+mn-lt"/>
                <a:cs typeface="Arial"/>
              </a:rPr>
              <a:t>A </a:t>
            </a:r>
            <a:r>
              <a:rPr lang="hu-HU" sz="2400" spc="-10" dirty="0" smtClean="0">
                <a:latin typeface="+mn-lt"/>
                <a:cs typeface="Arial"/>
              </a:rPr>
              <a:t>„gulyás-kommunista” </a:t>
            </a:r>
            <a:r>
              <a:rPr lang="hu-HU" sz="2400" spc="-15" dirty="0" smtClean="0">
                <a:latin typeface="+mn-lt"/>
                <a:cs typeface="Arial"/>
              </a:rPr>
              <a:t>rezsim </a:t>
            </a:r>
            <a:r>
              <a:rPr lang="hu-HU" sz="2400" spc="-10" dirty="0" smtClean="0">
                <a:latin typeface="+mn-lt"/>
                <a:cs typeface="Arial"/>
              </a:rPr>
              <a:t>fenntartásához </a:t>
            </a:r>
            <a:r>
              <a:rPr lang="hu-HU" sz="2400" spc="-5" dirty="0" smtClean="0">
                <a:latin typeface="+mn-lt"/>
                <a:cs typeface="Arial"/>
              </a:rPr>
              <a:t>import kell; </a:t>
            </a:r>
            <a:r>
              <a:rPr lang="hu-HU" sz="2400" spc="-10" dirty="0" smtClean="0">
                <a:latin typeface="+mn-lt"/>
                <a:cs typeface="Arial"/>
              </a:rPr>
              <a:t>az  exportképesség </a:t>
            </a:r>
            <a:r>
              <a:rPr lang="hu-HU" sz="2400" spc="-20" dirty="0" smtClean="0">
                <a:latin typeface="+mn-lt"/>
                <a:cs typeface="Arial"/>
              </a:rPr>
              <a:t>gyenge </a:t>
            </a:r>
            <a:r>
              <a:rPr lang="hu-HU" sz="2400" spc="-5" dirty="0" smtClean="0">
                <a:latin typeface="+mn-lt"/>
                <a:cs typeface="Arial"/>
              </a:rPr>
              <a:t>– </a:t>
            </a:r>
            <a:r>
              <a:rPr lang="hu-HU" sz="2400" spc="-20" dirty="0" smtClean="0">
                <a:latin typeface="+mn-lt"/>
                <a:cs typeface="Arial"/>
              </a:rPr>
              <a:t>nyugati </a:t>
            </a:r>
            <a:r>
              <a:rPr lang="hu-HU" sz="2400" spc="-5" dirty="0" smtClean="0">
                <a:latin typeface="+mn-lt"/>
                <a:cs typeface="Arial"/>
              </a:rPr>
              <a:t>banki </a:t>
            </a:r>
            <a:r>
              <a:rPr lang="hu-HU" sz="2400" spc="-10" dirty="0" smtClean="0">
                <a:latin typeface="+mn-lt"/>
                <a:cs typeface="Arial"/>
              </a:rPr>
              <a:t>adósság,  </a:t>
            </a:r>
            <a:r>
              <a:rPr lang="hu-HU" sz="2400" spc="-15" dirty="0" smtClean="0">
                <a:latin typeface="+mn-lt"/>
                <a:cs typeface="Arial"/>
              </a:rPr>
              <a:t>kötvény kibocsátás</a:t>
            </a:r>
            <a:endParaRPr lang="hu-HU" sz="2400" dirty="0" smtClean="0">
              <a:latin typeface="+mn-lt"/>
              <a:cs typeface="Times New Roman"/>
            </a:endParaRPr>
          </a:p>
          <a:p>
            <a:pPr marL="356870" marR="5080" indent="-344170">
              <a:lnSpc>
                <a:spcPct val="80000"/>
              </a:lnSpc>
              <a:buChar char="•"/>
              <a:tabLst>
                <a:tab pos="356870" algn="l"/>
                <a:tab pos="357505" algn="l"/>
              </a:tabLst>
            </a:pPr>
            <a:r>
              <a:rPr lang="hu-HU" sz="2400" spc="-10" dirty="0" smtClean="0">
                <a:latin typeface="+mn-lt"/>
                <a:cs typeface="Arial"/>
              </a:rPr>
              <a:t>1981 </a:t>
            </a:r>
            <a:r>
              <a:rPr lang="hu-HU" sz="2400" spc="-5" dirty="0" smtClean="0">
                <a:latin typeface="+mn-lt"/>
                <a:cs typeface="Arial"/>
              </a:rPr>
              <a:t>– </a:t>
            </a:r>
            <a:r>
              <a:rPr lang="hu-HU" sz="2400" spc="-10" dirty="0" smtClean="0">
                <a:latin typeface="+mn-lt"/>
                <a:cs typeface="Arial"/>
              </a:rPr>
              <a:t>leapadnak </a:t>
            </a:r>
            <a:r>
              <a:rPr lang="hu-HU" sz="2400" spc="-5" dirty="0" smtClean="0">
                <a:latin typeface="+mn-lt"/>
                <a:cs typeface="Arial"/>
              </a:rPr>
              <a:t>a </a:t>
            </a:r>
            <a:r>
              <a:rPr lang="hu-HU" sz="2400" spc="-10" dirty="0" smtClean="0">
                <a:latin typeface="+mn-lt"/>
                <a:cs typeface="Arial"/>
              </a:rPr>
              <a:t>devizatartalékok, és kiderül: nincs </a:t>
            </a:r>
            <a:r>
              <a:rPr lang="hu-HU" sz="2400" spc="-15" dirty="0" smtClean="0">
                <a:latin typeface="+mn-lt"/>
                <a:cs typeface="Arial"/>
              </a:rPr>
              <a:t>„szovjet  </a:t>
            </a:r>
            <a:r>
              <a:rPr lang="hu-HU" sz="2400" spc="-20" dirty="0" smtClean="0">
                <a:latin typeface="+mn-lt"/>
                <a:cs typeface="Arial"/>
              </a:rPr>
              <a:t>ernyő”. </a:t>
            </a:r>
            <a:r>
              <a:rPr lang="hu-HU" sz="2400" spc="-5" dirty="0" smtClean="0">
                <a:latin typeface="+mn-lt"/>
                <a:cs typeface="Arial"/>
              </a:rPr>
              <a:t>A </a:t>
            </a:r>
            <a:r>
              <a:rPr lang="hu-HU" sz="2400" spc="-15" dirty="0" smtClean="0">
                <a:latin typeface="+mn-lt"/>
                <a:cs typeface="Arial"/>
              </a:rPr>
              <a:t>rezsim belép </a:t>
            </a:r>
            <a:r>
              <a:rPr lang="hu-HU" sz="2400" spc="-10" dirty="0" smtClean="0">
                <a:latin typeface="+mn-lt"/>
                <a:cs typeface="Arial"/>
              </a:rPr>
              <a:t>az </a:t>
            </a:r>
            <a:r>
              <a:rPr lang="hu-HU" sz="2400" dirty="0" smtClean="0">
                <a:latin typeface="+mn-lt"/>
                <a:cs typeface="Arial"/>
              </a:rPr>
              <a:t>IMF/</a:t>
            </a:r>
            <a:r>
              <a:rPr lang="hu-HU" sz="2400" dirty="0" err="1" smtClean="0">
                <a:latin typeface="+mn-lt"/>
                <a:cs typeface="Arial"/>
              </a:rPr>
              <a:t>WB-ba</a:t>
            </a:r>
            <a:r>
              <a:rPr lang="hu-HU" sz="2400" dirty="0" smtClean="0">
                <a:latin typeface="+mn-lt"/>
                <a:cs typeface="Arial"/>
              </a:rPr>
              <a:t>. </a:t>
            </a:r>
            <a:r>
              <a:rPr lang="hu-HU" sz="2400" spc="-5" dirty="0" smtClean="0">
                <a:latin typeface="+mn-lt"/>
                <a:cs typeface="Arial"/>
              </a:rPr>
              <a:t>Újra </a:t>
            </a:r>
            <a:r>
              <a:rPr lang="hu-HU" sz="2400" spc="-15" dirty="0" smtClean="0">
                <a:latin typeface="+mn-lt"/>
                <a:cs typeface="Arial"/>
              </a:rPr>
              <a:t>megnyílnak </a:t>
            </a:r>
            <a:r>
              <a:rPr lang="hu-HU" sz="2400" spc="-5" dirty="0" smtClean="0">
                <a:latin typeface="+mn-lt"/>
                <a:cs typeface="Arial"/>
              </a:rPr>
              <a:t>a </a:t>
            </a:r>
            <a:r>
              <a:rPr lang="hu-HU" sz="2400" spc="-10" dirty="0" smtClean="0">
                <a:latin typeface="+mn-lt"/>
                <a:cs typeface="Arial"/>
              </a:rPr>
              <a:t>hitelek;  </a:t>
            </a:r>
            <a:r>
              <a:rPr lang="hu-HU" sz="2400" dirty="0" smtClean="0">
                <a:latin typeface="+mn-lt"/>
                <a:cs typeface="Arial"/>
              </a:rPr>
              <a:t>reformok </a:t>
            </a:r>
            <a:r>
              <a:rPr lang="hu-HU" sz="2400" spc="-10" dirty="0" smtClean="0">
                <a:latin typeface="+mn-lt"/>
                <a:cs typeface="Arial"/>
              </a:rPr>
              <a:t>fejében: </a:t>
            </a:r>
            <a:r>
              <a:rPr lang="hu-HU" sz="2400" spc="-20" dirty="0" smtClean="0">
                <a:latin typeface="+mn-lt"/>
                <a:cs typeface="Arial"/>
              </a:rPr>
              <a:t>nyugati </a:t>
            </a:r>
            <a:r>
              <a:rPr lang="hu-HU" sz="2400" spc="-10" dirty="0" smtClean="0">
                <a:latin typeface="+mn-lt"/>
                <a:cs typeface="Arial"/>
              </a:rPr>
              <a:t>típusú </a:t>
            </a:r>
            <a:r>
              <a:rPr lang="hu-HU" sz="2400" spc="-15" dirty="0" smtClean="0">
                <a:latin typeface="+mn-lt"/>
                <a:cs typeface="Arial"/>
              </a:rPr>
              <a:t>adórendszer </a:t>
            </a:r>
            <a:r>
              <a:rPr lang="hu-HU" sz="2400" spc="-10" dirty="0" smtClean="0">
                <a:latin typeface="+mn-lt"/>
                <a:cs typeface="Arial"/>
              </a:rPr>
              <a:t>(szja, áfa),  </a:t>
            </a:r>
            <a:r>
              <a:rPr lang="hu-HU" sz="2400" spc="-5" dirty="0" smtClean="0">
                <a:latin typeface="+mn-lt"/>
                <a:cs typeface="Arial"/>
              </a:rPr>
              <a:t>kereskedelmi bankok </a:t>
            </a:r>
            <a:r>
              <a:rPr lang="hu-HU" sz="2400" spc="-10" dirty="0" smtClean="0">
                <a:latin typeface="+mn-lt"/>
                <a:cs typeface="Arial"/>
              </a:rPr>
              <a:t>(de: állami tulajdonban), </a:t>
            </a:r>
            <a:r>
              <a:rPr lang="hu-HU" sz="2400" spc="-15" dirty="0" smtClean="0">
                <a:latin typeface="+mn-lt"/>
                <a:cs typeface="Arial"/>
              </a:rPr>
              <a:t>kisvállalkozás  engedélyezése </a:t>
            </a:r>
            <a:r>
              <a:rPr lang="hu-HU" sz="2400" spc="-5" dirty="0" smtClean="0">
                <a:latin typeface="+mn-lt"/>
                <a:cs typeface="Arial"/>
              </a:rPr>
              <a:t>(de </a:t>
            </a:r>
            <a:r>
              <a:rPr lang="hu-HU" sz="2400" spc="-10" dirty="0" smtClean="0">
                <a:latin typeface="+mn-lt"/>
                <a:cs typeface="Arial"/>
              </a:rPr>
              <a:t>nem </a:t>
            </a:r>
            <a:r>
              <a:rPr lang="hu-HU" sz="2400" spc="-15" dirty="0" smtClean="0">
                <a:latin typeface="+mn-lt"/>
                <a:cs typeface="Arial"/>
              </a:rPr>
              <a:t>privatizáció). </a:t>
            </a:r>
            <a:r>
              <a:rPr lang="hu-HU" sz="2400" spc="-10" dirty="0" smtClean="0">
                <a:latin typeface="+mn-lt"/>
                <a:cs typeface="Arial"/>
              </a:rPr>
              <a:t>Dereguláció: kevesebb  állami előírás, kevesebb </a:t>
            </a:r>
            <a:r>
              <a:rPr lang="hu-HU" sz="2400" spc="-15" dirty="0" smtClean="0">
                <a:latin typeface="+mn-lt"/>
                <a:cs typeface="Arial"/>
              </a:rPr>
              <a:t>árszabályozás. </a:t>
            </a:r>
            <a:r>
              <a:rPr lang="hu-HU" sz="2400" spc="-10" dirty="0" smtClean="0">
                <a:latin typeface="+mn-lt"/>
                <a:cs typeface="Arial"/>
              </a:rPr>
              <a:t>Nem </a:t>
            </a:r>
            <a:r>
              <a:rPr lang="hu-HU" sz="2400" spc="-15" dirty="0" smtClean="0">
                <a:latin typeface="+mn-lt"/>
                <a:cs typeface="Arial"/>
              </a:rPr>
              <a:t>szándékolt  következmény: </a:t>
            </a:r>
            <a:r>
              <a:rPr lang="hu-HU" sz="2400" spc="-20" dirty="0" smtClean="0">
                <a:latin typeface="+mn-lt"/>
                <a:cs typeface="Arial"/>
              </a:rPr>
              <a:t>gyorsuló</a:t>
            </a:r>
            <a:r>
              <a:rPr lang="hu-HU" sz="2400" spc="160" dirty="0" smtClean="0">
                <a:latin typeface="+mn-lt"/>
                <a:cs typeface="Arial"/>
              </a:rPr>
              <a:t> </a:t>
            </a:r>
            <a:r>
              <a:rPr lang="hu-HU" sz="2400" spc="-10" dirty="0" smtClean="0">
                <a:latin typeface="+mn-lt"/>
                <a:cs typeface="Arial"/>
              </a:rPr>
              <a:t>infláció</a:t>
            </a:r>
            <a:endParaRPr lang="hu-HU" sz="2400" dirty="0" smtClean="0">
              <a:latin typeface="+mn-lt"/>
              <a:cs typeface="Times New Roman"/>
            </a:endParaRPr>
          </a:p>
          <a:p>
            <a:pPr marL="356870" marR="643255" indent="-344170">
              <a:lnSpc>
                <a:spcPts val="1920"/>
              </a:lnSpc>
              <a:buChar char="•"/>
              <a:tabLst>
                <a:tab pos="356870" algn="l"/>
                <a:tab pos="357505" algn="l"/>
              </a:tabLst>
            </a:pPr>
            <a:r>
              <a:rPr lang="hu-HU" sz="2400" spc="-10" dirty="0" smtClean="0">
                <a:latin typeface="+mn-lt"/>
                <a:cs typeface="Arial"/>
              </a:rPr>
              <a:t>1989: „hangulatjavító intézkedések” </a:t>
            </a:r>
            <a:r>
              <a:rPr lang="hu-HU" sz="2400" spc="-5" dirty="0" smtClean="0">
                <a:latin typeface="+mn-lt"/>
                <a:cs typeface="Arial"/>
              </a:rPr>
              <a:t>(turista-ellátmány  megemelése, a „Gorenje-akció”) – </a:t>
            </a:r>
            <a:r>
              <a:rPr lang="hu-HU" sz="2400" dirty="0" smtClean="0">
                <a:latin typeface="+mn-lt"/>
                <a:cs typeface="Arial"/>
              </a:rPr>
              <a:t>kimerül </a:t>
            </a:r>
            <a:r>
              <a:rPr lang="hu-HU" sz="2400" spc="-5" dirty="0" smtClean="0">
                <a:latin typeface="+mn-lt"/>
                <a:cs typeface="Arial"/>
              </a:rPr>
              <a:t>a</a:t>
            </a:r>
            <a:r>
              <a:rPr lang="hu-HU" sz="2400" spc="-110" dirty="0" smtClean="0">
                <a:latin typeface="+mn-lt"/>
                <a:cs typeface="Arial"/>
              </a:rPr>
              <a:t> </a:t>
            </a:r>
            <a:r>
              <a:rPr lang="hu-HU" sz="2400" spc="-10" dirty="0" smtClean="0">
                <a:latin typeface="+mn-lt"/>
                <a:cs typeface="Arial"/>
              </a:rPr>
              <a:t>devizatartalék.</a:t>
            </a:r>
            <a:endParaRPr lang="hu-HU" sz="2400" dirty="0" smtClean="0">
              <a:latin typeface="+mn-lt"/>
              <a:cs typeface="Arial"/>
            </a:endParaRPr>
          </a:p>
          <a:p>
            <a:pPr marL="356870" marR="317500" algn="just">
              <a:lnSpc>
                <a:spcPts val="1920"/>
              </a:lnSpc>
            </a:pPr>
            <a:r>
              <a:rPr lang="hu-HU" sz="2400" spc="-5" dirty="0" smtClean="0">
                <a:latin typeface="+mn-lt"/>
                <a:cs typeface="Arial"/>
              </a:rPr>
              <a:t>„Téves </a:t>
            </a:r>
            <a:r>
              <a:rPr lang="hu-HU" sz="2400" spc="-15" dirty="0" smtClean="0">
                <a:latin typeface="+mn-lt"/>
                <a:cs typeface="Arial"/>
              </a:rPr>
              <a:t>adatközlés” </a:t>
            </a:r>
            <a:r>
              <a:rPr lang="hu-HU" sz="2400" spc="-5" dirty="0" smtClean="0">
                <a:latin typeface="+mn-lt"/>
                <a:cs typeface="Arial"/>
              </a:rPr>
              <a:t>(</a:t>
            </a:r>
            <a:r>
              <a:rPr lang="hu-HU" sz="2400" spc="-5" dirty="0" err="1" smtClean="0">
                <a:latin typeface="+mn-lt"/>
                <a:cs typeface="Arial"/>
              </a:rPr>
              <a:t>misreporting</a:t>
            </a:r>
            <a:r>
              <a:rPr lang="hu-HU" sz="2400" spc="-5" dirty="0" smtClean="0">
                <a:latin typeface="+mn-lt"/>
                <a:cs typeface="Arial"/>
              </a:rPr>
              <a:t>) </a:t>
            </a:r>
            <a:r>
              <a:rPr lang="hu-HU" sz="2400" spc="-10" dirty="0" smtClean="0">
                <a:latin typeface="+mn-lt"/>
                <a:cs typeface="Arial"/>
              </a:rPr>
              <a:t>1989 </a:t>
            </a:r>
            <a:r>
              <a:rPr lang="hu-HU" sz="2400" spc="-15" dirty="0" smtClean="0">
                <a:latin typeface="+mn-lt"/>
                <a:cs typeface="Arial"/>
              </a:rPr>
              <a:t>őszén </a:t>
            </a:r>
            <a:r>
              <a:rPr lang="hu-HU" sz="2400" spc="-5" dirty="0" smtClean="0">
                <a:latin typeface="+mn-lt"/>
                <a:cs typeface="Arial"/>
              </a:rPr>
              <a:t>– </a:t>
            </a:r>
            <a:r>
              <a:rPr lang="hu-HU" sz="2400" spc="-10" dirty="0" smtClean="0">
                <a:latin typeface="+mn-lt"/>
                <a:cs typeface="Arial"/>
              </a:rPr>
              <a:t>feszültség az  </a:t>
            </a:r>
            <a:r>
              <a:rPr lang="hu-HU" sz="2400" spc="-5" dirty="0" smtClean="0">
                <a:latin typeface="+mn-lt"/>
                <a:cs typeface="Arial"/>
              </a:rPr>
              <a:t>IMF-fel. </a:t>
            </a:r>
            <a:r>
              <a:rPr lang="hu-HU" sz="2400" spc="-10" dirty="0" smtClean="0">
                <a:latin typeface="+mn-lt"/>
                <a:cs typeface="Arial"/>
              </a:rPr>
              <a:t>Még </a:t>
            </a:r>
            <a:r>
              <a:rPr lang="hu-HU" sz="2400" spc="-5" dirty="0" smtClean="0">
                <a:latin typeface="+mn-lt"/>
                <a:cs typeface="Arial"/>
              </a:rPr>
              <a:t>a </a:t>
            </a:r>
            <a:r>
              <a:rPr lang="hu-HU" sz="2400" spc="-15" dirty="0" smtClean="0">
                <a:latin typeface="+mn-lt"/>
                <a:cs typeface="Arial"/>
              </a:rPr>
              <a:t>szabad választások előtt </a:t>
            </a:r>
            <a:r>
              <a:rPr lang="hu-HU" sz="2400" spc="-5" dirty="0" smtClean="0">
                <a:latin typeface="+mn-lt"/>
                <a:cs typeface="Arial"/>
              </a:rPr>
              <a:t>új </a:t>
            </a:r>
            <a:r>
              <a:rPr lang="hu-HU" sz="2400" spc="-10" dirty="0" smtClean="0">
                <a:latin typeface="+mn-lt"/>
                <a:cs typeface="Arial"/>
              </a:rPr>
              <a:t>IMF-megállapodás  1990.</a:t>
            </a:r>
            <a:r>
              <a:rPr lang="hu-HU" sz="2400" spc="-40" dirty="0" smtClean="0">
                <a:latin typeface="+mn-lt"/>
                <a:cs typeface="Arial"/>
              </a:rPr>
              <a:t> </a:t>
            </a:r>
            <a:r>
              <a:rPr lang="hu-HU" sz="2400" spc="-10" dirty="0" smtClean="0">
                <a:latin typeface="+mn-lt"/>
                <a:cs typeface="Arial"/>
              </a:rPr>
              <a:t>márciusában.</a:t>
            </a:r>
            <a:endParaRPr lang="hu-HU" sz="24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70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0680"/>
            <a:ext cx="7982205" cy="58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771800" y="5832420"/>
            <a:ext cx="184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Forrás: KSH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519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89500"/>
            <a:ext cx="8352928" cy="612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57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2570</Words>
  <Application>Microsoft Office PowerPoint</Application>
  <PresentationFormat>Diavetítés a képernyőre (4:3 oldalarány)</PresentationFormat>
  <Paragraphs>446</Paragraphs>
  <Slides>58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58</vt:i4>
      </vt:variant>
    </vt:vector>
  </HeadingPairs>
  <TitlesOfParts>
    <vt:vector size="67" baseType="lpstr">
      <vt:lpstr>SimSun</vt:lpstr>
      <vt:lpstr>Adobe Garamond Pro</vt:lpstr>
      <vt:lpstr>Arial</vt:lpstr>
      <vt:lpstr>Bookman Old Style</vt:lpstr>
      <vt:lpstr>Calibri</vt:lpstr>
      <vt:lpstr>Mangal</vt:lpstr>
      <vt:lpstr>Times New Roman</vt:lpstr>
      <vt:lpstr>Wingdings</vt:lpstr>
      <vt:lpstr>Office-téma</vt:lpstr>
      <vt:lpstr>Gazdaságpolitika 16. ea. </vt:lpstr>
      <vt:lpstr>A rendszerváltás előzményei</vt:lpstr>
      <vt:lpstr>PowerPoint bemutató</vt:lpstr>
      <vt:lpstr>PowerPoint bemutató</vt:lpstr>
      <vt:lpstr>Adósságválságok</vt:lpstr>
      <vt:lpstr>.</vt:lpstr>
      <vt:lpstr>A magyar adósságügy az 1980-as években</vt:lpstr>
      <vt:lpstr>PowerPoint bemutató</vt:lpstr>
      <vt:lpstr>PowerPoint bemutató</vt:lpstr>
      <vt:lpstr>A rendszerváltás következményei</vt:lpstr>
      <vt:lpstr>Kornai</vt:lpstr>
      <vt:lpstr>A posztszocialista gazdaságok visszaesését kiváltó, illetve azt erősítő hatások</vt:lpstr>
      <vt:lpstr>A visszaesését mérséklő hatások a transzformációs válság során </vt:lpstr>
      <vt:lpstr>A rendszerváltás után</vt:lpstr>
      <vt:lpstr>PowerPoint bemutató</vt:lpstr>
      <vt:lpstr>Túl szigorú csődtörvény</vt:lpstr>
      <vt:lpstr>PowerPoint bemutató</vt:lpstr>
      <vt:lpstr>PowerPoint bemutató</vt:lpstr>
      <vt:lpstr>A privatizáció eredménye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Eredmények</vt:lpstr>
      <vt:lpstr>PowerPoint bemutató</vt:lpstr>
      <vt:lpstr>Eredmények</vt:lpstr>
      <vt:lpstr>PowerPoint bemutató</vt:lpstr>
      <vt:lpstr>Hosszabb távon lemaradtunk a térségen belül GDP-növekedés, 1990=100%</vt:lpstr>
      <vt:lpstr>Kinek hogy sikerült a felzárkózás?</vt:lpstr>
      <vt:lpstr>PowerPoint bemutató</vt:lpstr>
      <vt:lpstr>A külső egyensúly alakulása a rendszerváltás nyomán</vt:lpstr>
      <vt:lpstr>.</vt:lpstr>
      <vt:lpstr>PowerPoint bemutató</vt:lpstr>
      <vt:lpstr>A Bokros-csomag - előzmények</vt:lpstr>
      <vt:lpstr>PowerPoint bemutató</vt:lpstr>
      <vt:lpstr>Mi idézte elő? – okok:</vt:lpstr>
      <vt:lpstr>PowerPoint bemutató</vt:lpstr>
      <vt:lpstr>Mi idézte elő? – okok:</vt:lpstr>
      <vt:lpstr>PowerPoint bemutató</vt:lpstr>
      <vt:lpstr>PowerPoint bemutató</vt:lpstr>
      <vt:lpstr>Költségvetési hiány</vt:lpstr>
      <vt:lpstr>A Bokros-csomag - intézkedések</vt:lpstr>
      <vt:lpstr>A Bokros-csomag - eredmények</vt:lpstr>
      <vt:lpstr>A kiigazítás ára</vt:lpstr>
      <vt:lpstr>PowerPoint bemutató</vt:lpstr>
      <vt:lpstr>PowerPoint bemutató</vt:lpstr>
      <vt:lpstr>Alternatív út, a lengyel sokkterápia</vt:lpstr>
      <vt:lpstr>Sokkterápia vagy fokozatos átmenet</vt:lpstr>
      <vt:lpstr>A szűkebb értelemben vett sokkterápia (egyidejűleg intézményi reformok)</vt:lpstr>
      <vt:lpstr>A szűkebb értelemben vett sokkterápia </vt:lpstr>
      <vt:lpstr>Eredmények, következmények</vt:lpstr>
      <vt:lpstr>És az adósság elengedés? – A sokkterápia volt az ára!</vt:lpstr>
      <vt:lpstr>PowerPoint bemutató</vt:lpstr>
      <vt:lpstr>Leszek Balcerowicz: 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179</cp:revision>
  <cp:lastPrinted>2018-11-14T10:53:41Z</cp:lastPrinted>
  <dcterms:created xsi:type="dcterms:W3CDTF">2011-12-06T13:04:46Z</dcterms:created>
  <dcterms:modified xsi:type="dcterms:W3CDTF">2019-11-28T10:55:10Z</dcterms:modified>
</cp:coreProperties>
</file>